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76" r:id="rId4"/>
    <p:sldId id="258" r:id="rId5"/>
    <p:sldId id="259" r:id="rId6"/>
    <p:sldId id="260" r:id="rId7"/>
    <p:sldId id="261" r:id="rId8"/>
    <p:sldId id="262" r:id="rId9"/>
    <p:sldId id="263" r:id="rId10"/>
    <p:sldId id="264" r:id="rId11"/>
    <p:sldId id="265" r:id="rId12"/>
    <p:sldId id="266" r:id="rId13"/>
    <p:sldId id="267" r:id="rId14"/>
    <p:sldId id="268" r:id="rId15"/>
    <p:sldId id="270" r:id="rId16"/>
    <p:sldId id="271" r:id="rId17"/>
    <p:sldId id="272" r:id="rId18"/>
    <p:sldId id="273" r:id="rId19"/>
    <p:sldId id="274" r:id="rId20"/>
    <p:sldId id="275" r:id="rId21"/>
  </p:sldIdLst>
  <p:sldSz cx="18288000" cy="10287000"/>
  <p:notesSz cx="6858000" cy="9144000"/>
  <p:embeddedFontLst>
    <p:embeddedFont>
      <p:font typeface="Calibri" panose="020F0502020204030204" pitchFamily="34" charset="0"/>
      <p:regular r:id="rId22"/>
      <p:bold r:id="rId23"/>
      <p:italic r:id="rId24"/>
      <p:boldItalic r:id="rId25"/>
    </p:embeddedFont>
    <p:embeddedFont>
      <p:font typeface="Klein" panose="020B0604020202020204" charset="0"/>
      <p:regular r:id="rId26"/>
    </p:embeddedFont>
    <p:embeddedFont>
      <p:font typeface="Klein Bold" panose="020B0604020202020204" charset="0"/>
      <p:regular r:id="rId27"/>
    </p:embeddedFont>
    <p:embeddedFont>
      <p:font typeface="Nourd" panose="020B0604020202020204" charset="0"/>
      <p:regular r:id="rId28"/>
    </p:embeddedFont>
    <p:embeddedFont>
      <p:font typeface="Nourd Bold" panose="020B0604020202020204" charset="0"/>
      <p:regular r:id="rId29"/>
    </p:embeddedFont>
    <p:embeddedFont>
      <p:font typeface="Nourd Light" panose="020B0604020202020204" charset="0"/>
      <p:regular r:id="rId30"/>
    </p:embeddedFont>
    <p:embeddedFont>
      <p:font typeface="Public Sans" panose="020B0604020202020204" charset="0"/>
      <p:regular r:id="rId31"/>
    </p:embeddedFont>
    <p:embeddedFont>
      <p:font typeface="Tahoma" panose="020B0604030504040204" pitchFamily="34" charset="0"/>
      <p:regular r:id="rId32"/>
      <p:bold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5" d="100"/>
          <a:sy n="55" d="100"/>
        </p:scale>
        <p:origin x="65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svg>
</file>

<file path=ppt/media/image11.png>
</file>

<file path=ppt/media/image12.pn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CFBF7"/>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28700"/>
            <a:ext cx="16230600" cy="7134928"/>
            <a:chOff x="0" y="0"/>
            <a:chExt cx="5490351" cy="2413544"/>
          </a:xfrm>
        </p:grpSpPr>
        <p:sp>
          <p:nvSpPr>
            <p:cNvPr id="3" name="Freeform 3"/>
            <p:cNvSpPr/>
            <p:nvPr/>
          </p:nvSpPr>
          <p:spPr>
            <a:xfrm>
              <a:off x="0" y="0"/>
              <a:ext cx="5490351" cy="2413544"/>
            </a:xfrm>
            <a:custGeom>
              <a:avLst/>
              <a:gdLst/>
              <a:ahLst/>
              <a:cxnLst/>
              <a:rect l="l" t="t" r="r" b="b"/>
              <a:pathLst>
                <a:path w="5490351" h="2413544">
                  <a:moveTo>
                    <a:pt x="5365891" y="2413544"/>
                  </a:moveTo>
                  <a:lnTo>
                    <a:pt x="124460" y="2413544"/>
                  </a:lnTo>
                  <a:cubicBezTo>
                    <a:pt x="55880" y="2413544"/>
                    <a:pt x="0" y="2357664"/>
                    <a:pt x="0" y="2289084"/>
                  </a:cubicBezTo>
                  <a:lnTo>
                    <a:pt x="0" y="124460"/>
                  </a:lnTo>
                  <a:cubicBezTo>
                    <a:pt x="0" y="55880"/>
                    <a:pt x="55880" y="0"/>
                    <a:pt x="124460" y="0"/>
                  </a:cubicBezTo>
                  <a:lnTo>
                    <a:pt x="5365891" y="0"/>
                  </a:lnTo>
                  <a:cubicBezTo>
                    <a:pt x="5434471" y="0"/>
                    <a:pt x="5490351" y="55880"/>
                    <a:pt x="5490351" y="124460"/>
                  </a:cubicBezTo>
                  <a:lnTo>
                    <a:pt x="5490351" y="2289084"/>
                  </a:lnTo>
                  <a:cubicBezTo>
                    <a:pt x="5490351" y="2357664"/>
                    <a:pt x="5434471" y="2413544"/>
                    <a:pt x="5365891" y="2413544"/>
                  </a:cubicBezTo>
                  <a:close/>
                </a:path>
              </a:pathLst>
            </a:custGeom>
            <a:solidFill>
              <a:srgbClr val="F4EDE8"/>
            </a:solidFill>
          </p:spPr>
        </p:sp>
      </p:grpSp>
      <p:sp>
        <p:nvSpPr>
          <p:cNvPr id="4" name="AutoShape 4"/>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grpSp>
        <p:nvGrpSpPr>
          <p:cNvPr id="5" name="Group 5"/>
          <p:cNvGrpSpPr/>
          <p:nvPr/>
        </p:nvGrpSpPr>
        <p:grpSpPr>
          <a:xfrm>
            <a:off x="1804155" y="2101848"/>
            <a:ext cx="14657374" cy="5086979"/>
            <a:chOff x="0" y="0"/>
            <a:chExt cx="19543166" cy="6782639"/>
          </a:xfrm>
        </p:grpSpPr>
        <p:sp>
          <p:nvSpPr>
            <p:cNvPr id="6" name="TextBox 6"/>
            <p:cNvSpPr txBox="1"/>
            <p:nvPr/>
          </p:nvSpPr>
          <p:spPr>
            <a:xfrm>
              <a:off x="0" y="-9525"/>
              <a:ext cx="19543166" cy="5648325"/>
            </a:xfrm>
            <a:prstGeom prst="rect">
              <a:avLst/>
            </a:prstGeom>
          </p:spPr>
          <p:txBody>
            <a:bodyPr lIns="0" tIns="0" rIns="0" bIns="0" rtlCol="0" anchor="t">
              <a:spAutoFit/>
            </a:bodyPr>
            <a:lstStyle/>
            <a:p>
              <a:pPr algn="ctr">
                <a:lnSpc>
                  <a:spcPts val="11160"/>
                </a:lnSpc>
              </a:pPr>
              <a:r>
                <a:rPr lang="en-US" sz="9300" dirty="0">
                  <a:solidFill>
                    <a:srgbClr val="000000"/>
                  </a:solidFill>
                  <a:latin typeface="Klein"/>
                  <a:ea typeface="Klein"/>
                  <a:cs typeface="Klein"/>
                  <a:sym typeface="Klein"/>
                </a:rPr>
                <a:t>MẢNG CÁC PHẦN TỬ CHUNG DÀI NHẤT CỦA HAI MẢNG</a:t>
              </a:r>
            </a:p>
          </p:txBody>
        </p:sp>
        <p:sp>
          <p:nvSpPr>
            <p:cNvPr id="7" name="TextBox 7"/>
            <p:cNvSpPr txBox="1"/>
            <p:nvPr/>
          </p:nvSpPr>
          <p:spPr>
            <a:xfrm>
              <a:off x="638304" y="6194417"/>
              <a:ext cx="18266558" cy="588221"/>
            </a:xfrm>
            <a:prstGeom prst="rect">
              <a:avLst/>
            </a:prstGeom>
          </p:spPr>
          <p:txBody>
            <a:bodyPr lIns="0" tIns="0" rIns="0" bIns="0" rtlCol="0" anchor="t">
              <a:spAutoFit/>
            </a:bodyPr>
            <a:lstStyle/>
            <a:p>
              <a:pPr algn="ctr">
                <a:lnSpc>
                  <a:spcPts val="3640"/>
                </a:lnSpc>
              </a:pPr>
              <a:r>
                <a:rPr lang="en-US" sz="2600">
                  <a:solidFill>
                    <a:srgbClr val="000000"/>
                  </a:solidFill>
                  <a:latin typeface="Klein"/>
                  <a:ea typeface="Klein"/>
                  <a:cs typeface="Klein"/>
                  <a:sym typeface="Klein"/>
                </a:rPr>
                <a:t>GVHD: Phan Thị Ngọc Mai - Nhóm:09</a:t>
              </a:r>
            </a:p>
          </p:txBody>
        </p:sp>
      </p:grpSp>
      <p:sp>
        <p:nvSpPr>
          <p:cNvPr id="8" name="AutoShape 8"/>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7233276"/>
            <a:chOff x="0" y="0"/>
            <a:chExt cx="5490351" cy="2446812"/>
          </a:xfrm>
        </p:grpSpPr>
        <p:sp>
          <p:nvSpPr>
            <p:cNvPr id="3" name="Freeform 3"/>
            <p:cNvSpPr/>
            <p:nvPr/>
          </p:nvSpPr>
          <p:spPr>
            <a:xfrm>
              <a:off x="0" y="0"/>
              <a:ext cx="5490351" cy="2446812"/>
            </a:xfrm>
            <a:custGeom>
              <a:avLst/>
              <a:gdLst/>
              <a:ahLst/>
              <a:cxnLst/>
              <a:rect l="l" t="t" r="r" b="b"/>
              <a:pathLst>
                <a:path w="5490351" h="2446812">
                  <a:moveTo>
                    <a:pt x="5365891" y="2446812"/>
                  </a:moveTo>
                  <a:lnTo>
                    <a:pt x="124460" y="2446812"/>
                  </a:lnTo>
                  <a:cubicBezTo>
                    <a:pt x="55880" y="2446812"/>
                    <a:pt x="0" y="2390932"/>
                    <a:pt x="0" y="2322352"/>
                  </a:cubicBezTo>
                  <a:lnTo>
                    <a:pt x="0" y="124460"/>
                  </a:lnTo>
                  <a:cubicBezTo>
                    <a:pt x="0" y="55880"/>
                    <a:pt x="55880" y="0"/>
                    <a:pt x="124460" y="0"/>
                  </a:cubicBezTo>
                  <a:lnTo>
                    <a:pt x="5365891" y="0"/>
                  </a:lnTo>
                  <a:cubicBezTo>
                    <a:pt x="5434471" y="0"/>
                    <a:pt x="5490351" y="55880"/>
                    <a:pt x="5490351" y="124460"/>
                  </a:cubicBezTo>
                  <a:lnTo>
                    <a:pt x="5490351" y="2322352"/>
                  </a:lnTo>
                  <a:cubicBezTo>
                    <a:pt x="5490351" y="2390932"/>
                    <a:pt x="5434471" y="2446812"/>
                    <a:pt x="5365891" y="2446812"/>
                  </a:cubicBezTo>
                  <a:close/>
                </a:path>
              </a:pathLst>
            </a:custGeom>
            <a:solidFill>
              <a:srgbClr val="F4EDE8"/>
            </a:solidFill>
          </p:spPr>
        </p:sp>
      </p:grpSp>
      <p:sp>
        <p:nvSpPr>
          <p:cNvPr id="4" name="AutoShape 4"/>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5" name="AutoShape 5"/>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6" name="Group 6"/>
          <p:cNvGrpSpPr/>
          <p:nvPr/>
        </p:nvGrpSpPr>
        <p:grpSpPr>
          <a:xfrm>
            <a:off x="1550108" y="4124897"/>
            <a:ext cx="14983680" cy="3086100"/>
            <a:chOff x="0" y="0"/>
            <a:chExt cx="3946319" cy="812800"/>
          </a:xfrm>
        </p:grpSpPr>
        <p:sp>
          <p:nvSpPr>
            <p:cNvPr id="7" name="Freeform 7"/>
            <p:cNvSpPr/>
            <p:nvPr/>
          </p:nvSpPr>
          <p:spPr>
            <a:xfrm>
              <a:off x="0" y="0"/>
              <a:ext cx="3946319" cy="812800"/>
            </a:xfrm>
            <a:custGeom>
              <a:avLst/>
              <a:gdLst/>
              <a:ahLst/>
              <a:cxnLst/>
              <a:rect l="l" t="t" r="r" b="b"/>
              <a:pathLst>
                <a:path w="3946319" h="812800">
                  <a:moveTo>
                    <a:pt x="26351" y="0"/>
                  </a:moveTo>
                  <a:lnTo>
                    <a:pt x="3919968" y="0"/>
                  </a:lnTo>
                  <a:cubicBezTo>
                    <a:pt x="3926957" y="0"/>
                    <a:pt x="3933660" y="2776"/>
                    <a:pt x="3938601" y="7718"/>
                  </a:cubicBezTo>
                  <a:cubicBezTo>
                    <a:pt x="3943543" y="12660"/>
                    <a:pt x="3946319" y="19362"/>
                    <a:pt x="3946319" y="26351"/>
                  </a:cubicBezTo>
                  <a:lnTo>
                    <a:pt x="3946319" y="786449"/>
                  </a:lnTo>
                  <a:cubicBezTo>
                    <a:pt x="3946319" y="793438"/>
                    <a:pt x="3943543" y="800140"/>
                    <a:pt x="3938601" y="805082"/>
                  </a:cubicBezTo>
                  <a:cubicBezTo>
                    <a:pt x="3933660" y="810024"/>
                    <a:pt x="3926957" y="812800"/>
                    <a:pt x="3919968" y="812800"/>
                  </a:cubicBezTo>
                  <a:lnTo>
                    <a:pt x="26351" y="812800"/>
                  </a:lnTo>
                  <a:cubicBezTo>
                    <a:pt x="19362" y="812800"/>
                    <a:pt x="12660" y="810024"/>
                    <a:pt x="7718" y="805082"/>
                  </a:cubicBezTo>
                  <a:cubicBezTo>
                    <a:pt x="2776" y="800140"/>
                    <a:pt x="0" y="793438"/>
                    <a:pt x="0" y="786449"/>
                  </a:cubicBezTo>
                  <a:lnTo>
                    <a:pt x="0" y="26351"/>
                  </a:lnTo>
                  <a:cubicBezTo>
                    <a:pt x="0" y="19362"/>
                    <a:pt x="2776" y="12660"/>
                    <a:pt x="7718" y="7718"/>
                  </a:cubicBezTo>
                  <a:cubicBezTo>
                    <a:pt x="12660" y="2776"/>
                    <a:pt x="19362" y="0"/>
                    <a:pt x="26351" y="0"/>
                  </a:cubicBezTo>
                  <a:close/>
                </a:path>
              </a:pathLst>
            </a:custGeom>
            <a:solidFill>
              <a:srgbClr val="DBD0C4"/>
            </a:solidFill>
          </p:spPr>
        </p:sp>
        <p:sp>
          <p:nvSpPr>
            <p:cNvPr id="8" name="TextBox 8"/>
            <p:cNvSpPr txBox="1"/>
            <p:nvPr/>
          </p:nvSpPr>
          <p:spPr>
            <a:xfrm>
              <a:off x="0" y="-76200"/>
              <a:ext cx="3946319" cy="889000"/>
            </a:xfrm>
            <a:prstGeom prst="rect">
              <a:avLst/>
            </a:prstGeom>
          </p:spPr>
          <p:txBody>
            <a:bodyPr lIns="50800" tIns="50800" rIns="50800" bIns="50800" rtlCol="0" anchor="ctr"/>
            <a:lstStyle/>
            <a:p>
              <a:pPr algn="ctr">
                <a:lnSpc>
                  <a:spcPts val="3900"/>
                </a:lnSpc>
              </a:pPr>
              <a:endParaRPr>
                <a:latin typeface="Tahoma" panose="020B0604030504040204" pitchFamily="34" charset="0"/>
                <a:ea typeface="Tahoma" panose="020B0604030504040204" pitchFamily="34" charset="0"/>
                <a:cs typeface="Tahoma" panose="020B0604030504040204" pitchFamily="34" charset="0"/>
              </a:endParaRPr>
            </a:p>
          </p:txBody>
        </p:sp>
      </p:grpSp>
      <p:grpSp>
        <p:nvGrpSpPr>
          <p:cNvPr id="9" name="Group 9"/>
          <p:cNvGrpSpPr/>
          <p:nvPr/>
        </p:nvGrpSpPr>
        <p:grpSpPr>
          <a:xfrm>
            <a:off x="1749529" y="1740414"/>
            <a:ext cx="14659721" cy="4992193"/>
            <a:chOff x="0" y="-28575"/>
            <a:chExt cx="19546294" cy="6656257"/>
          </a:xfrm>
        </p:grpSpPr>
        <p:sp>
          <p:nvSpPr>
            <p:cNvPr id="10" name="TextBox 10"/>
            <p:cNvSpPr txBox="1"/>
            <p:nvPr/>
          </p:nvSpPr>
          <p:spPr>
            <a:xfrm>
              <a:off x="0" y="-28575"/>
              <a:ext cx="19546294" cy="980611"/>
            </a:xfrm>
            <a:prstGeom prst="rect">
              <a:avLst/>
            </a:prstGeom>
          </p:spPr>
          <p:txBody>
            <a:bodyPr lIns="0" tIns="0" rIns="0" bIns="0" rtlCol="0" anchor="t">
              <a:spAutoFit/>
            </a:bodyPr>
            <a:lstStyle/>
            <a:p>
              <a:pPr algn="l">
                <a:lnSpc>
                  <a:spcPts val="2860"/>
                </a:lnSpc>
              </a:pPr>
              <a:r>
                <a:rPr lang="en-US" sz="2200" b="1" dirty="0">
                  <a:solidFill>
                    <a:srgbClr val="000000"/>
                  </a:solidFill>
                  <a:latin typeface="Tahoma" panose="020B0604030504040204" pitchFamily="34" charset="0"/>
                  <a:ea typeface="Tahoma" panose="020B0604030504040204" pitchFamily="34" charset="0"/>
                  <a:cs typeface="Tahoma" panose="020B0604030504040204" pitchFamily="34" charset="0"/>
                  <a:sym typeface="Klein Bold"/>
                </a:rPr>
                <a:t>I GIỚI THIỆU VỀ QUY HOẠCH ĐỘNG VÀ CHUỖI CON CHUNG DÀI NHẤT </a:t>
              </a:r>
            </a:p>
            <a:p>
              <a:pPr algn="l">
                <a:lnSpc>
                  <a:spcPts val="2860"/>
                </a:lnSpc>
              </a:pPr>
              <a:endParaRPr lang="en-US" sz="2200" b="1" dirty="0">
                <a:solidFill>
                  <a:srgbClr val="000000"/>
                </a:solidFill>
                <a:latin typeface="Tahoma" panose="020B0604030504040204" pitchFamily="34" charset="0"/>
                <a:ea typeface="Tahoma" panose="020B0604030504040204" pitchFamily="34" charset="0"/>
                <a:cs typeface="Tahoma" panose="020B0604030504040204" pitchFamily="34" charset="0"/>
                <a:sym typeface="Klein Bold"/>
              </a:endParaRPr>
            </a:p>
          </p:txBody>
        </p:sp>
        <p:sp>
          <p:nvSpPr>
            <p:cNvPr id="11" name="TextBox 11"/>
            <p:cNvSpPr txBox="1"/>
            <p:nvPr/>
          </p:nvSpPr>
          <p:spPr>
            <a:xfrm>
              <a:off x="0" y="1368295"/>
              <a:ext cx="19546294" cy="5259387"/>
            </a:xfrm>
            <a:prstGeom prst="rect">
              <a:avLst/>
            </a:prstGeom>
          </p:spPr>
          <p:txBody>
            <a:bodyPr lIns="0" tIns="0" rIns="0" bIns="0" rtlCol="0" anchor="t">
              <a:spAutoFit/>
            </a:bodyPr>
            <a:lstStyle/>
            <a:p>
              <a:pPr algn="l">
                <a:lnSpc>
                  <a:spcPts val="3900"/>
                </a:lnSpc>
              </a:pP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2. Bài toán chuỗi con chung dài nhất (LCS)</a:t>
              </a:r>
            </a:p>
            <a:p>
              <a:pPr algn="l">
                <a:lnSpc>
                  <a:spcPts val="3900"/>
                </a:lnSpc>
              </a:pPr>
              <a:endPar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endParaRPr>
            </a:p>
            <a:p>
              <a:pPr algn="l">
                <a:lnSpc>
                  <a:spcPts val="3900"/>
                </a:lnSpc>
              </a:pPr>
              <a:endPar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endParaRPr>
            </a:p>
            <a:p>
              <a:pPr algn="l">
                <a:lnSpc>
                  <a:spcPts val="3900"/>
                </a:lnSpc>
              </a:pP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2.1 1.Giới thiệu về bài toán :</a:t>
              </a:r>
            </a:p>
            <a:p>
              <a:pPr algn="l">
                <a:lnSpc>
                  <a:spcPts val="3900"/>
                </a:lnSpc>
              </a:pP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a:rPr>
                <a:t> Dãy con chung dài nhất (LCS) là dãy con dài nhất chung cho tất cả các chuỗi đã cho, miễn là các phần tử của dãy con không bắt buộc phải chiếm các vị trí liên tiếp trong các chuỗi ban đầu.</a:t>
              </a: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a:endParaRP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a:endParaRPr>
            </a:p>
          </p:txBody>
        </p:sp>
      </p:grpSp>
      <p:sp>
        <p:nvSpPr>
          <p:cNvPr id="12" name="Freeform 12"/>
          <p:cNvSpPr/>
          <p:nvPr/>
        </p:nvSpPr>
        <p:spPr>
          <a:xfrm>
            <a:off x="15897878" y="5143500"/>
            <a:ext cx="1022744" cy="3348685"/>
          </a:xfrm>
          <a:custGeom>
            <a:avLst/>
            <a:gdLst/>
            <a:ahLst/>
            <a:cxnLst/>
            <a:rect l="l" t="t" r="r" b="b"/>
            <a:pathLst>
              <a:path w="1022744" h="3348685">
                <a:moveTo>
                  <a:pt x="0" y="0"/>
                </a:moveTo>
                <a:lnTo>
                  <a:pt x="1022744" y="0"/>
                </a:lnTo>
                <a:lnTo>
                  <a:pt x="1022744" y="3348685"/>
                </a:lnTo>
                <a:lnTo>
                  <a:pt x="0" y="33486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BD0C4"/>
        </a:solidFill>
        <a:effectLst/>
      </p:bgPr>
    </p:bg>
    <p:spTree>
      <p:nvGrpSpPr>
        <p:cNvPr id="1" name=""/>
        <p:cNvGrpSpPr/>
        <p:nvPr/>
      </p:nvGrpSpPr>
      <p:grpSpPr>
        <a:xfrm>
          <a:off x="0" y="0"/>
          <a:ext cx="0" cy="0"/>
          <a:chOff x="0" y="0"/>
          <a:chExt cx="0" cy="0"/>
        </a:xfrm>
      </p:grpSpPr>
      <p:sp>
        <p:nvSpPr>
          <p:cNvPr id="2" name="AutoShape 2"/>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3" name="AutoShape 3"/>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4" name="Group 4"/>
          <p:cNvGrpSpPr/>
          <p:nvPr/>
        </p:nvGrpSpPr>
        <p:grpSpPr>
          <a:xfrm>
            <a:off x="621462" y="2305050"/>
            <a:ext cx="16230600" cy="5872561"/>
            <a:chOff x="0" y="0"/>
            <a:chExt cx="5490351" cy="1986521"/>
          </a:xfrm>
        </p:grpSpPr>
        <p:sp>
          <p:nvSpPr>
            <p:cNvPr id="5" name="Freeform 5"/>
            <p:cNvSpPr/>
            <p:nvPr/>
          </p:nvSpPr>
          <p:spPr>
            <a:xfrm>
              <a:off x="0" y="0"/>
              <a:ext cx="5490351" cy="1986521"/>
            </a:xfrm>
            <a:custGeom>
              <a:avLst/>
              <a:gdLst/>
              <a:ahLst/>
              <a:cxnLst/>
              <a:rect l="l" t="t" r="r" b="b"/>
              <a:pathLst>
                <a:path w="5490351" h="1986521">
                  <a:moveTo>
                    <a:pt x="5365891" y="1986521"/>
                  </a:moveTo>
                  <a:lnTo>
                    <a:pt x="124460" y="1986521"/>
                  </a:lnTo>
                  <a:cubicBezTo>
                    <a:pt x="55880" y="1986521"/>
                    <a:pt x="0" y="1930641"/>
                    <a:pt x="0" y="1862061"/>
                  </a:cubicBezTo>
                  <a:lnTo>
                    <a:pt x="0" y="124460"/>
                  </a:lnTo>
                  <a:cubicBezTo>
                    <a:pt x="0" y="55880"/>
                    <a:pt x="55880" y="0"/>
                    <a:pt x="124460" y="0"/>
                  </a:cubicBezTo>
                  <a:lnTo>
                    <a:pt x="5365891" y="0"/>
                  </a:lnTo>
                  <a:cubicBezTo>
                    <a:pt x="5434471" y="0"/>
                    <a:pt x="5490351" y="55880"/>
                    <a:pt x="5490351" y="124460"/>
                  </a:cubicBezTo>
                  <a:lnTo>
                    <a:pt x="5490351" y="1862061"/>
                  </a:lnTo>
                  <a:cubicBezTo>
                    <a:pt x="5490351" y="1930641"/>
                    <a:pt x="5434471" y="1986521"/>
                    <a:pt x="5365891" y="1986521"/>
                  </a:cubicBezTo>
                  <a:close/>
                </a:path>
              </a:pathLst>
            </a:custGeom>
            <a:solidFill>
              <a:srgbClr val="FCFBF7"/>
            </a:solidFill>
          </p:spPr>
        </p:sp>
      </p:grpSp>
      <p:sp>
        <p:nvSpPr>
          <p:cNvPr id="6" name="TextBox 6"/>
          <p:cNvSpPr txBox="1"/>
          <p:nvPr/>
        </p:nvSpPr>
        <p:spPr>
          <a:xfrm>
            <a:off x="1730821" y="3011804"/>
            <a:ext cx="14011882" cy="5811213"/>
          </a:xfrm>
          <a:prstGeom prst="rect">
            <a:avLst/>
          </a:prstGeom>
        </p:spPr>
        <p:txBody>
          <a:bodyPr lIns="0" tIns="0" rIns="0" bIns="0" rtlCol="0" anchor="t">
            <a:spAutoFit/>
          </a:bodyPr>
          <a:lstStyle/>
          <a:p>
            <a:pPr algn="l">
              <a:lnSpc>
                <a:spcPts val="3899"/>
              </a:lnSpc>
            </a:pPr>
            <a:r>
              <a:rPr lang="en-US" sz="2599" dirty="0">
                <a:solidFill>
                  <a:srgbClr val="000000"/>
                </a:solidFill>
                <a:latin typeface="Nourd Light"/>
                <a:ea typeface="Nourd Light"/>
                <a:cs typeface="Nourd Light"/>
                <a:sym typeface="Nourd Light"/>
              </a:rPr>
              <a:t> Cho </a:t>
            </a:r>
            <a:r>
              <a:rPr lang="en-US" sz="2599" dirty="0" err="1">
                <a:solidFill>
                  <a:srgbClr val="000000"/>
                </a:solidFill>
                <a:latin typeface="Nourd Light"/>
                <a:ea typeface="Nourd Light"/>
                <a:cs typeface="Nourd Light"/>
                <a:sym typeface="Nourd Light"/>
              </a:rPr>
              <a:t>hai</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dãy</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ký</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hiệu</a:t>
            </a:r>
            <a:r>
              <a:rPr lang="en-US" sz="2599" dirty="0">
                <a:solidFill>
                  <a:srgbClr val="000000"/>
                </a:solidFill>
                <a:latin typeface="Nourd Light"/>
                <a:ea typeface="Nourd Light"/>
                <a:cs typeface="Nourd Light"/>
                <a:sym typeface="Nourd Light"/>
              </a:rPr>
              <a:t> X </a:t>
            </a:r>
            <a:r>
              <a:rPr lang="en-US" sz="2599" dirty="0" err="1">
                <a:solidFill>
                  <a:srgbClr val="000000"/>
                </a:solidFill>
                <a:latin typeface="Nourd Light"/>
                <a:ea typeface="Nourd Light"/>
                <a:cs typeface="Nourd Light"/>
                <a:sym typeface="Nourd Light"/>
              </a:rPr>
              <a:t>và</a:t>
            </a:r>
            <a:r>
              <a:rPr lang="en-US" sz="2599" dirty="0">
                <a:solidFill>
                  <a:srgbClr val="000000"/>
                </a:solidFill>
                <a:latin typeface="Nourd Light"/>
                <a:ea typeface="Nourd Light"/>
                <a:cs typeface="Nourd Light"/>
                <a:sym typeface="Nourd Light"/>
              </a:rPr>
              <a:t> Y, </a:t>
            </a:r>
            <a:r>
              <a:rPr lang="en-US" sz="2599" dirty="0" err="1">
                <a:solidFill>
                  <a:srgbClr val="000000"/>
                </a:solidFill>
                <a:latin typeface="Nourd Light"/>
                <a:ea typeface="Nourd Light"/>
                <a:cs typeface="Nourd Light"/>
                <a:sym typeface="Nourd Light"/>
              </a:rPr>
              <a:t>dãy</a:t>
            </a:r>
            <a:r>
              <a:rPr lang="en-US" sz="2599" dirty="0">
                <a:solidFill>
                  <a:srgbClr val="000000"/>
                </a:solidFill>
                <a:latin typeface="Nourd Light"/>
                <a:ea typeface="Nourd Light"/>
                <a:cs typeface="Nourd Light"/>
                <a:sym typeface="Nourd Light"/>
              </a:rPr>
              <a:t> con </a:t>
            </a:r>
            <a:r>
              <a:rPr lang="en-US" sz="2599" dirty="0" err="1">
                <a:solidFill>
                  <a:srgbClr val="000000"/>
                </a:solidFill>
                <a:latin typeface="Nourd Light"/>
                <a:ea typeface="Nourd Light"/>
                <a:cs typeface="Nourd Light"/>
                <a:sym typeface="Nourd Light"/>
              </a:rPr>
              <a:t>chung</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dài</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nhất</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của</a:t>
            </a:r>
            <a:r>
              <a:rPr lang="en-US" sz="2599" dirty="0">
                <a:solidFill>
                  <a:srgbClr val="000000"/>
                </a:solidFill>
                <a:latin typeface="Nourd Light"/>
                <a:ea typeface="Nourd Light"/>
                <a:cs typeface="Nourd Light"/>
                <a:sym typeface="Nourd Light"/>
              </a:rPr>
              <a:t> X </a:t>
            </a:r>
            <a:r>
              <a:rPr lang="en-US" sz="2599" dirty="0" err="1">
                <a:solidFill>
                  <a:srgbClr val="000000"/>
                </a:solidFill>
                <a:latin typeface="Nourd Light"/>
                <a:ea typeface="Nourd Light"/>
                <a:cs typeface="Nourd Light"/>
                <a:sym typeface="Nourd Light"/>
              </a:rPr>
              <a:t>và</a:t>
            </a:r>
            <a:r>
              <a:rPr lang="en-US" sz="2599" dirty="0">
                <a:solidFill>
                  <a:srgbClr val="000000"/>
                </a:solidFill>
                <a:latin typeface="Nourd Light"/>
                <a:ea typeface="Nourd Light"/>
                <a:cs typeface="Nourd Light"/>
                <a:sym typeface="Nourd Light"/>
              </a:rPr>
              <a:t> Y </a:t>
            </a:r>
            <a:r>
              <a:rPr lang="en-US" sz="2599" dirty="0" err="1">
                <a:solidFill>
                  <a:srgbClr val="000000"/>
                </a:solidFill>
                <a:latin typeface="Nourd Light"/>
                <a:ea typeface="Nourd Light"/>
                <a:cs typeface="Nourd Light"/>
                <a:sym typeface="Nourd Light"/>
              </a:rPr>
              <a:t>là</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dãy</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các</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ký</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hiệu</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nhận</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được</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từ</a:t>
            </a:r>
            <a:r>
              <a:rPr lang="en-US" sz="2599" dirty="0">
                <a:solidFill>
                  <a:srgbClr val="000000"/>
                </a:solidFill>
                <a:latin typeface="Nourd Light"/>
                <a:ea typeface="Nourd Light"/>
                <a:cs typeface="Nourd Light"/>
                <a:sym typeface="Nourd Light"/>
              </a:rPr>
              <a:t> X </a:t>
            </a:r>
            <a:r>
              <a:rPr lang="en-US" sz="2599" dirty="0" err="1">
                <a:solidFill>
                  <a:srgbClr val="000000"/>
                </a:solidFill>
                <a:latin typeface="Nourd Light"/>
                <a:ea typeface="Nourd Light"/>
                <a:cs typeface="Nourd Light"/>
                <a:sym typeface="Nourd Light"/>
              </a:rPr>
              <a:t>bằng</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cách</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xóa</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đi</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một</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số</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các</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phần</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tử</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và</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cũng</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nhận</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được</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từ</a:t>
            </a:r>
            <a:r>
              <a:rPr lang="en-US" sz="2599" dirty="0">
                <a:solidFill>
                  <a:srgbClr val="000000"/>
                </a:solidFill>
                <a:latin typeface="Nourd Light"/>
                <a:ea typeface="Nourd Light"/>
                <a:cs typeface="Nourd Light"/>
                <a:sym typeface="Nourd Light"/>
              </a:rPr>
              <a:t> Y </a:t>
            </a:r>
            <a:r>
              <a:rPr lang="en-US" sz="2599" dirty="0" err="1">
                <a:solidFill>
                  <a:srgbClr val="000000"/>
                </a:solidFill>
                <a:latin typeface="Nourd Light"/>
                <a:ea typeface="Nourd Light"/>
                <a:cs typeface="Nourd Light"/>
                <a:sym typeface="Nourd Light"/>
              </a:rPr>
              <a:t>bằng</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cách</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xóa</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đi</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một</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số</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phần</a:t>
            </a:r>
            <a:r>
              <a:rPr lang="en-US" sz="2599" dirty="0">
                <a:solidFill>
                  <a:srgbClr val="000000"/>
                </a:solidFill>
                <a:latin typeface="Nourd Light"/>
                <a:ea typeface="Nourd Light"/>
                <a:cs typeface="Nourd Light"/>
                <a:sym typeface="Nourd Light"/>
              </a:rPr>
              <a:t> </a:t>
            </a:r>
            <a:r>
              <a:rPr lang="en-US" sz="2599" dirty="0" err="1">
                <a:solidFill>
                  <a:srgbClr val="000000"/>
                </a:solidFill>
                <a:latin typeface="Nourd Light"/>
                <a:ea typeface="Nourd Light"/>
                <a:cs typeface="Nourd Light"/>
                <a:sym typeface="Nourd Light"/>
              </a:rPr>
              <a:t>tử</a:t>
            </a:r>
            <a:r>
              <a:rPr lang="en-US" sz="2599" dirty="0">
                <a:solidFill>
                  <a:srgbClr val="000000"/>
                </a:solidFill>
                <a:latin typeface="Nourd Light"/>
                <a:ea typeface="Nourd Light"/>
                <a:cs typeface="Nourd Light"/>
                <a:sym typeface="Nourd Light"/>
              </a:rPr>
              <a:t>. </a:t>
            </a:r>
          </a:p>
          <a:p>
            <a:pPr algn="l">
              <a:lnSpc>
                <a:spcPts val="3899"/>
              </a:lnSpc>
            </a:pPr>
            <a:r>
              <a:rPr lang="en-US" sz="2599" dirty="0">
                <a:solidFill>
                  <a:srgbClr val="000000"/>
                </a:solidFill>
                <a:latin typeface="Nourd"/>
                <a:ea typeface="Nourd"/>
                <a:cs typeface="Nourd"/>
                <a:sym typeface="Nourd"/>
              </a:rPr>
              <a:t> </a:t>
            </a:r>
          </a:p>
          <a:p>
            <a:pPr algn="l">
              <a:lnSpc>
                <a:spcPts val="3899"/>
              </a:lnSpc>
            </a:pPr>
            <a:r>
              <a:rPr lang="en-US" sz="2599" dirty="0" err="1">
                <a:solidFill>
                  <a:srgbClr val="000000"/>
                </a:solidFill>
                <a:latin typeface="Nourd"/>
                <a:ea typeface="Nourd"/>
                <a:cs typeface="Nourd"/>
                <a:sym typeface="Nourd"/>
              </a:rPr>
              <a:t>Ví</a:t>
            </a:r>
            <a:r>
              <a:rPr lang="en-US" sz="2599" dirty="0">
                <a:solidFill>
                  <a:srgbClr val="000000"/>
                </a:solidFill>
                <a:latin typeface="Nourd"/>
                <a:ea typeface="Nourd"/>
                <a:cs typeface="Nourd"/>
                <a:sym typeface="Nourd"/>
              </a:rPr>
              <a:t> </a:t>
            </a:r>
            <a:r>
              <a:rPr lang="en-US" sz="2599" dirty="0" err="1">
                <a:solidFill>
                  <a:srgbClr val="000000"/>
                </a:solidFill>
                <a:latin typeface="Nourd"/>
                <a:ea typeface="Nourd"/>
                <a:cs typeface="Nourd"/>
                <a:sym typeface="Nourd"/>
              </a:rPr>
              <a:t>dụ</a:t>
            </a:r>
            <a:r>
              <a:rPr lang="en-US" sz="2599" dirty="0">
                <a:solidFill>
                  <a:srgbClr val="000000"/>
                </a:solidFill>
                <a:latin typeface="Nourd"/>
                <a:ea typeface="Nourd"/>
                <a:cs typeface="Nourd"/>
                <a:sym typeface="Nourd"/>
              </a:rPr>
              <a:t>: </a:t>
            </a:r>
            <a:r>
              <a:rPr lang="en-US" sz="2599" dirty="0" err="1">
                <a:solidFill>
                  <a:srgbClr val="000000"/>
                </a:solidFill>
                <a:latin typeface="Nourd"/>
                <a:ea typeface="Nourd"/>
                <a:cs typeface="Nourd"/>
                <a:sym typeface="Nourd"/>
              </a:rPr>
              <a:t>cho</a:t>
            </a:r>
            <a:r>
              <a:rPr lang="en-US" sz="2599" dirty="0">
                <a:solidFill>
                  <a:srgbClr val="000000"/>
                </a:solidFill>
                <a:latin typeface="Nourd"/>
                <a:ea typeface="Nourd"/>
                <a:cs typeface="Nourd"/>
                <a:sym typeface="Nourd"/>
              </a:rPr>
              <a:t> X = ABCDCAE; Y = DACDBA</a:t>
            </a:r>
          </a:p>
          <a:p>
            <a:pPr algn="l">
              <a:lnSpc>
                <a:spcPts val="3899"/>
              </a:lnSpc>
            </a:pPr>
            <a:endParaRPr lang="en-US" sz="2599" dirty="0">
              <a:solidFill>
                <a:srgbClr val="000000"/>
              </a:solidFill>
              <a:latin typeface="Nourd"/>
              <a:ea typeface="Nourd"/>
              <a:cs typeface="Nourd"/>
              <a:sym typeface="Nourd"/>
            </a:endParaRPr>
          </a:p>
          <a:p>
            <a:pPr algn="l">
              <a:lnSpc>
                <a:spcPts val="3899"/>
              </a:lnSpc>
            </a:pPr>
            <a:endParaRPr lang="en-US" sz="2599" dirty="0">
              <a:solidFill>
                <a:srgbClr val="000000"/>
              </a:solidFill>
              <a:latin typeface="Nourd"/>
              <a:ea typeface="Nourd"/>
              <a:cs typeface="Nourd"/>
              <a:sym typeface="Nourd"/>
            </a:endParaRPr>
          </a:p>
          <a:p>
            <a:pPr algn="l">
              <a:lnSpc>
                <a:spcPts val="3899"/>
              </a:lnSpc>
            </a:pPr>
            <a:endParaRPr lang="en-US" sz="2599" dirty="0">
              <a:solidFill>
                <a:srgbClr val="000000"/>
              </a:solidFill>
              <a:latin typeface="Nourd"/>
              <a:ea typeface="Nourd"/>
              <a:cs typeface="Nourd"/>
              <a:sym typeface="Nourd"/>
            </a:endParaRPr>
          </a:p>
          <a:p>
            <a:pPr algn="l">
              <a:lnSpc>
                <a:spcPts val="3899"/>
              </a:lnSpc>
            </a:pPr>
            <a:endParaRPr lang="en-US" sz="2599" dirty="0">
              <a:solidFill>
                <a:srgbClr val="000000"/>
              </a:solidFill>
              <a:latin typeface="Nourd"/>
              <a:ea typeface="Nourd"/>
              <a:cs typeface="Nourd"/>
              <a:sym typeface="Nourd"/>
            </a:endParaRPr>
          </a:p>
          <a:p>
            <a:pPr algn="l">
              <a:lnSpc>
                <a:spcPts val="3899"/>
              </a:lnSpc>
            </a:pPr>
            <a:endParaRPr lang="en-US" sz="2599" dirty="0">
              <a:solidFill>
                <a:srgbClr val="000000"/>
              </a:solidFill>
              <a:latin typeface="Nourd"/>
              <a:ea typeface="Nourd"/>
              <a:cs typeface="Nourd"/>
              <a:sym typeface="Nourd"/>
            </a:endParaRPr>
          </a:p>
          <a:p>
            <a:pPr algn="l">
              <a:lnSpc>
                <a:spcPts val="3899"/>
              </a:lnSpc>
            </a:pPr>
            <a:r>
              <a:rPr lang="en-US" sz="2599" dirty="0" err="1">
                <a:solidFill>
                  <a:srgbClr val="000000"/>
                </a:solidFill>
                <a:latin typeface="Nourd"/>
                <a:ea typeface="Nourd"/>
                <a:cs typeface="Nourd"/>
                <a:sym typeface="Nourd"/>
              </a:rPr>
              <a:t>Dãy</a:t>
            </a:r>
            <a:r>
              <a:rPr lang="en-US" sz="2599" dirty="0">
                <a:solidFill>
                  <a:srgbClr val="000000"/>
                </a:solidFill>
                <a:latin typeface="Nourd"/>
                <a:ea typeface="Nourd"/>
                <a:cs typeface="Nourd"/>
                <a:sym typeface="Nourd"/>
              </a:rPr>
              <a:t> con </a:t>
            </a:r>
            <a:r>
              <a:rPr lang="en-US" sz="2599" dirty="0" err="1">
                <a:solidFill>
                  <a:srgbClr val="000000"/>
                </a:solidFill>
                <a:latin typeface="Nourd"/>
                <a:ea typeface="Nourd"/>
                <a:cs typeface="Nourd"/>
                <a:sym typeface="Nourd"/>
              </a:rPr>
              <a:t>chung</a:t>
            </a:r>
            <a:r>
              <a:rPr lang="en-US" sz="2599" dirty="0">
                <a:solidFill>
                  <a:srgbClr val="000000"/>
                </a:solidFill>
                <a:latin typeface="Nourd"/>
                <a:ea typeface="Nourd"/>
                <a:cs typeface="Nourd"/>
                <a:sym typeface="Nourd"/>
              </a:rPr>
              <a:t> </a:t>
            </a:r>
            <a:r>
              <a:rPr lang="en-US" sz="2599" dirty="0" err="1">
                <a:solidFill>
                  <a:srgbClr val="000000"/>
                </a:solidFill>
                <a:latin typeface="Nourd"/>
                <a:ea typeface="Nourd"/>
                <a:cs typeface="Nourd"/>
                <a:sym typeface="Nourd"/>
              </a:rPr>
              <a:t>dài</a:t>
            </a:r>
            <a:r>
              <a:rPr lang="en-US" sz="2599" dirty="0">
                <a:solidFill>
                  <a:srgbClr val="000000"/>
                </a:solidFill>
                <a:latin typeface="Nourd"/>
                <a:ea typeface="Nourd"/>
                <a:cs typeface="Nourd"/>
                <a:sym typeface="Nourd"/>
              </a:rPr>
              <a:t> </a:t>
            </a:r>
            <a:r>
              <a:rPr lang="en-US" sz="2599" dirty="0" err="1">
                <a:solidFill>
                  <a:srgbClr val="000000"/>
                </a:solidFill>
                <a:latin typeface="Nourd"/>
                <a:ea typeface="Nourd"/>
                <a:cs typeface="Nourd"/>
                <a:sym typeface="Nourd"/>
              </a:rPr>
              <a:t>nhất</a:t>
            </a:r>
            <a:r>
              <a:rPr lang="en-US" sz="2599" dirty="0">
                <a:solidFill>
                  <a:srgbClr val="000000"/>
                </a:solidFill>
                <a:latin typeface="Nourd"/>
                <a:ea typeface="Nourd"/>
                <a:cs typeface="Nourd"/>
                <a:sym typeface="Nourd"/>
              </a:rPr>
              <a:t>: ACDA </a:t>
            </a:r>
          </a:p>
          <a:p>
            <a:pPr algn="l">
              <a:lnSpc>
                <a:spcPts val="3899"/>
              </a:lnSpc>
            </a:pPr>
            <a:endParaRPr lang="en-US" sz="2599" dirty="0">
              <a:solidFill>
                <a:srgbClr val="000000"/>
              </a:solidFill>
              <a:latin typeface="Nourd"/>
              <a:ea typeface="Nourd"/>
              <a:cs typeface="Nourd"/>
              <a:sym typeface="Nourd"/>
            </a:endParaRPr>
          </a:p>
          <a:p>
            <a:pPr algn="l">
              <a:lnSpc>
                <a:spcPts val="3899"/>
              </a:lnSpc>
            </a:pPr>
            <a:endParaRPr lang="en-US" sz="2599" dirty="0">
              <a:solidFill>
                <a:srgbClr val="000000"/>
              </a:solidFill>
              <a:latin typeface="Nourd"/>
              <a:ea typeface="Nourd"/>
              <a:cs typeface="Nourd"/>
              <a:sym typeface="Nourd"/>
            </a:endParaRPr>
          </a:p>
        </p:txBody>
      </p:sp>
      <p:sp>
        <p:nvSpPr>
          <p:cNvPr id="7" name="Freeform 7"/>
          <p:cNvSpPr/>
          <p:nvPr/>
        </p:nvSpPr>
        <p:spPr>
          <a:xfrm>
            <a:off x="4079514" y="5621775"/>
            <a:ext cx="9314496" cy="1304029"/>
          </a:xfrm>
          <a:custGeom>
            <a:avLst/>
            <a:gdLst/>
            <a:ahLst/>
            <a:cxnLst/>
            <a:rect l="l" t="t" r="r" b="b"/>
            <a:pathLst>
              <a:path w="9314496" h="1304029">
                <a:moveTo>
                  <a:pt x="0" y="0"/>
                </a:moveTo>
                <a:lnTo>
                  <a:pt x="9314496" y="0"/>
                </a:lnTo>
                <a:lnTo>
                  <a:pt x="9314496" y="1304029"/>
                </a:lnTo>
                <a:lnTo>
                  <a:pt x="0" y="1304029"/>
                </a:lnTo>
                <a:lnTo>
                  <a:pt x="0" y="0"/>
                </a:lnTo>
                <a:close/>
              </a:path>
            </a:pathLst>
          </a:custGeom>
          <a:blipFill>
            <a:blip r:embed="rId2"/>
            <a:stretch>
              <a:fillRect/>
            </a:stretch>
          </a:blipFill>
        </p:spPr>
      </p:sp>
      <p:sp>
        <p:nvSpPr>
          <p:cNvPr id="8" name="TextBox 8"/>
          <p:cNvSpPr txBox="1"/>
          <p:nvPr/>
        </p:nvSpPr>
        <p:spPr>
          <a:xfrm>
            <a:off x="2407590" y="1019175"/>
            <a:ext cx="13472821" cy="1285875"/>
          </a:xfrm>
          <a:prstGeom prst="rect">
            <a:avLst/>
          </a:prstGeom>
        </p:spPr>
        <p:txBody>
          <a:bodyPr lIns="0" tIns="0" rIns="0" bIns="0" rtlCol="0" anchor="t">
            <a:spAutoFit/>
          </a:bodyPr>
          <a:lstStyle/>
          <a:p>
            <a:pPr algn="ctr">
              <a:lnSpc>
                <a:spcPts val="5280"/>
              </a:lnSpc>
            </a:pPr>
            <a:r>
              <a:rPr lang="en-US" sz="4400" dirty="0" err="1">
                <a:solidFill>
                  <a:srgbClr val="000000"/>
                </a:solidFill>
                <a:latin typeface="Public Sans"/>
                <a:ea typeface="Public Sans"/>
                <a:cs typeface="Public Sans"/>
                <a:sym typeface="Public Sans"/>
              </a:rPr>
              <a:t>II.Nguyên</a:t>
            </a:r>
            <a:r>
              <a:rPr lang="en-US" sz="4400" dirty="0">
                <a:solidFill>
                  <a:srgbClr val="000000"/>
                </a:solidFill>
                <a:latin typeface="Public Sans"/>
                <a:ea typeface="Public Sans"/>
                <a:cs typeface="Public Sans"/>
                <a:sym typeface="Public Sans"/>
              </a:rPr>
              <a:t> </a:t>
            </a:r>
            <a:r>
              <a:rPr lang="en-US" sz="4400" dirty="0" err="1">
                <a:solidFill>
                  <a:srgbClr val="000000"/>
                </a:solidFill>
                <a:latin typeface="Public Sans"/>
                <a:ea typeface="Public Sans"/>
                <a:cs typeface="Public Sans"/>
                <a:sym typeface="Public Sans"/>
              </a:rPr>
              <a:t>lý</a:t>
            </a:r>
            <a:r>
              <a:rPr lang="en-US" sz="4400" dirty="0">
                <a:solidFill>
                  <a:srgbClr val="000000"/>
                </a:solidFill>
                <a:latin typeface="Public Sans"/>
                <a:ea typeface="Public Sans"/>
                <a:cs typeface="Public Sans"/>
                <a:sym typeface="Public Sans"/>
              </a:rPr>
              <a:t> </a:t>
            </a:r>
            <a:r>
              <a:rPr lang="en-US" sz="4400" dirty="0" err="1">
                <a:solidFill>
                  <a:srgbClr val="000000"/>
                </a:solidFill>
                <a:latin typeface="Public Sans"/>
                <a:ea typeface="Public Sans"/>
                <a:cs typeface="Public Sans"/>
                <a:sym typeface="Public Sans"/>
              </a:rPr>
              <a:t>của</a:t>
            </a:r>
            <a:r>
              <a:rPr lang="en-US" sz="4400" dirty="0">
                <a:solidFill>
                  <a:srgbClr val="000000"/>
                </a:solidFill>
                <a:latin typeface="Public Sans"/>
                <a:ea typeface="Public Sans"/>
                <a:cs typeface="Public Sans"/>
                <a:sym typeface="Public Sans"/>
              </a:rPr>
              <a:t> </a:t>
            </a:r>
            <a:r>
              <a:rPr lang="en-US" sz="4400" dirty="0" err="1">
                <a:solidFill>
                  <a:srgbClr val="000000"/>
                </a:solidFill>
                <a:latin typeface="Public Sans"/>
                <a:ea typeface="Public Sans"/>
                <a:cs typeface="Public Sans"/>
                <a:sym typeface="Public Sans"/>
              </a:rPr>
              <a:t>quy</a:t>
            </a:r>
            <a:r>
              <a:rPr lang="en-US" sz="4400" dirty="0">
                <a:solidFill>
                  <a:srgbClr val="000000"/>
                </a:solidFill>
                <a:latin typeface="Public Sans"/>
                <a:ea typeface="Public Sans"/>
                <a:cs typeface="Public Sans"/>
                <a:sym typeface="Public Sans"/>
              </a:rPr>
              <a:t> </a:t>
            </a:r>
            <a:r>
              <a:rPr lang="en-US" sz="4400" dirty="0" err="1">
                <a:solidFill>
                  <a:srgbClr val="000000"/>
                </a:solidFill>
                <a:latin typeface="Public Sans"/>
                <a:ea typeface="Public Sans"/>
                <a:cs typeface="Public Sans"/>
                <a:sym typeface="Public Sans"/>
              </a:rPr>
              <a:t>hoạt</a:t>
            </a:r>
            <a:r>
              <a:rPr lang="en-US" sz="4400" dirty="0">
                <a:solidFill>
                  <a:srgbClr val="000000"/>
                </a:solidFill>
                <a:latin typeface="Public Sans"/>
                <a:ea typeface="Public Sans"/>
                <a:cs typeface="Public Sans"/>
                <a:sym typeface="Public Sans"/>
              </a:rPr>
              <a:t> </a:t>
            </a:r>
            <a:r>
              <a:rPr lang="en-US" sz="4400" dirty="0" err="1">
                <a:solidFill>
                  <a:srgbClr val="000000"/>
                </a:solidFill>
                <a:latin typeface="Public Sans"/>
                <a:ea typeface="Public Sans"/>
                <a:cs typeface="Public Sans"/>
                <a:sym typeface="Public Sans"/>
              </a:rPr>
              <a:t>động</a:t>
            </a:r>
            <a:r>
              <a:rPr lang="en-US" sz="4400" dirty="0">
                <a:solidFill>
                  <a:srgbClr val="000000"/>
                </a:solidFill>
                <a:latin typeface="Public Sans"/>
                <a:ea typeface="Public Sans"/>
                <a:cs typeface="Public Sans"/>
                <a:sym typeface="Public Sans"/>
              </a:rPr>
              <a:t> </a:t>
            </a:r>
            <a:r>
              <a:rPr lang="en-US" sz="4400" dirty="0" err="1">
                <a:solidFill>
                  <a:srgbClr val="000000"/>
                </a:solidFill>
                <a:latin typeface="Public Sans"/>
                <a:ea typeface="Public Sans"/>
                <a:cs typeface="Public Sans"/>
                <a:sym typeface="Public Sans"/>
              </a:rPr>
              <a:t>trong</a:t>
            </a:r>
            <a:r>
              <a:rPr lang="en-US" sz="4400" dirty="0">
                <a:solidFill>
                  <a:srgbClr val="000000"/>
                </a:solidFill>
                <a:latin typeface="Public Sans"/>
                <a:ea typeface="Public Sans"/>
                <a:cs typeface="Public Sans"/>
                <a:sym typeface="Public Sans"/>
              </a:rPr>
              <a:t> </a:t>
            </a:r>
            <a:r>
              <a:rPr lang="en-US" sz="4400" dirty="0" err="1">
                <a:solidFill>
                  <a:srgbClr val="000000"/>
                </a:solidFill>
                <a:latin typeface="Public Sans"/>
                <a:ea typeface="Public Sans"/>
                <a:cs typeface="Public Sans"/>
                <a:sym typeface="Public Sans"/>
              </a:rPr>
              <a:t>bài</a:t>
            </a:r>
            <a:r>
              <a:rPr lang="en-US" sz="4400" dirty="0">
                <a:solidFill>
                  <a:srgbClr val="000000"/>
                </a:solidFill>
                <a:latin typeface="Public Sans"/>
                <a:ea typeface="Public Sans"/>
                <a:cs typeface="Public Sans"/>
                <a:sym typeface="Public Sans"/>
              </a:rPr>
              <a:t> </a:t>
            </a:r>
            <a:r>
              <a:rPr lang="en-US" sz="4400" dirty="0" err="1">
                <a:solidFill>
                  <a:srgbClr val="000000"/>
                </a:solidFill>
                <a:latin typeface="Public Sans"/>
                <a:ea typeface="Public Sans"/>
                <a:cs typeface="Public Sans"/>
                <a:sym typeface="Public Sans"/>
              </a:rPr>
              <a:t>toán</a:t>
            </a:r>
            <a:r>
              <a:rPr lang="en-US" sz="4400" dirty="0">
                <a:solidFill>
                  <a:srgbClr val="000000"/>
                </a:solidFill>
                <a:latin typeface="Public Sans"/>
                <a:ea typeface="Public Sans"/>
                <a:cs typeface="Public Sans"/>
                <a:sym typeface="Public Sans"/>
              </a:rPr>
              <a:t> LCS</a:t>
            </a:r>
          </a:p>
          <a:p>
            <a:pPr algn="ctr">
              <a:lnSpc>
                <a:spcPts val="4800"/>
              </a:lnSpc>
            </a:pPr>
            <a:endParaRPr lang="en-US" sz="4400" dirty="0">
              <a:solidFill>
                <a:srgbClr val="000000"/>
              </a:solidFill>
              <a:latin typeface="Public Sans"/>
              <a:ea typeface="Public Sans"/>
              <a:cs typeface="Public Sans"/>
              <a:sym typeface="Public Sans"/>
            </a:endParaRPr>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EDE8"/>
        </a:solidFill>
        <a:effectLst/>
      </p:bgPr>
    </p:bg>
    <p:spTree>
      <p:nvGrpSpPr>
        <p:cNvPr id="1" name=""/>
        <p:cNvGrpSpPr/>
        <p:nvPr/>
      </p:nvGrpSpPr>
      <p:grpSpPr>
        <a:xfrm>
          <a:off x="0" y="0"/>
          <a:ext cx="0" cy="0"/>
          <a:chOff x="0" y="0"/>
          <a:chExt cx="0" cy="0"/>
        </a:xfrm>
      </p:grpSpPr>
      <p:sp>
        <p:nvSpPr>
          <p:cNvPr id="2" name="AutoShape 2"/>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3" name="AutoShape 3"/>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4" name="Group 4"/>
          <p:cNvGrpSpPr/>
          <p:nvPr/>
        </p:nvGrpSpPr>
        <p:grpSpPr>
          <a:xfrm>
            <a:off x="5048002" y="1028700"/>
            <a:ext cx="12211298" cy="7233276"/>
            <a:chOff x="0" y="0"/>
            <a:chExt cx="4130736" cy="2446812"/>
          </a:xfrm>
        </p:grpSpPr>
        <p:sp>
          <p:nvSpPr>
            <p:cNvPr id="5" name="Freeform 5"/>
            <p:cNvSpPr/>
            <p:nvPr/>
          </p:nvSpPr>
          <p:spPr>
            <a:xfrm>
              <a:off x="0" y="0"/>
              <a:ext cx="4130736" cy="2446812"/>
            </a:xfrm>
            <a:custGeom>
              <a:avLst/>
              <a:gdLst/>
              <a:ahLst/>
              <a:cxnLst/>
              <a:rect l="l" t="t" r="r" b="b"/>
              <a:pathLst>
                <a:path w="4130736" h="2446812">
                  <a:moveTo>
                    <a:pt x="4006276" y="2446812"/>
                  </a:moveTo>
                  <a:lnTo>
                    <a:pt x="124460" y="2446812"/>
                  </a:lnTo>
                  <a:cubicBezTo>
                    <a:pt x="55880" y="2446812"/>
                    <a:pt x="0" y="2390932"/>
                    <a:pt x="0" y="2322352"/>
                  </a:cubicBezTo>
                  <a:lnTo>
                    <a:pt x="0" y="124460"/>
                  </a:lnTo>
                  <a:cubicBezTo>
                    <a:pt x="0" y="55880"/>
                    <a:pt x="55880" y="0"/>
                    <a:pt x="124460" y="0"/>
                  </a:cubicBezTo>
                  <a:lnTo>
                    <a:pt x="4006276" y="0"/>
                  </a:lnTo>
                  <a:cubicBezTo>
                    <a:pt x="4074856" y="0"/>
                    <a:pt x="4130736" y="55880"/>
                    <a:pt x="4130736" y="124460"/>
                  </a:cubicBezTo>
                  <a:lnTo>
                    <a:pt x="4130736" y="2322352"/>
                  </a:lnTo>
                  <a:cubicBezTo>
                    <a:pt x="4130736" y="2390932"/>
                    <a:pt x="4074856" y="2446812"/>
                    <a:pt x="4006276" y="2446812"/>
                  </a:cubicBezTo>
                  <a:close/>
                </a:path>
              </a:pathLst>
            </a:custGeom>
            <a:solidFill>
              <a:srgbClr val="FCFBF7"/>
            </a:solidFill>
          </p:spPr>
        </p:sp>
      </p:grpSp>
      <p:sp>
        <p:nvSpPr>
          <p:cNvPr id="6" name="Freeform 6"/>
          <p:cNvSpPr/>
          <p:nvPr/>
        </p:nvSpPr>
        <p:spPr>
          <a:xfrm>
            <a:off x="8217123" y="6079845"/>
            <a:ext cx="5873056" cy="1827989"/>
          </a:xfrm>
          <a:custGeom>
            <a:avLst/>
            <a:gdLst/>
            <a:ahLst/>
            <a:cxnLst/>
            <a:rect l="l" t="t" r="r" b="b"/>
            <a:pathLst>
              <a:path w="5873056" h="1827989">
                <a:moveTo>
                  <a:pt x="0" y="0"/>
                </a:moveTo>
                <a:lnTo>
                  <a:pt x="5873056" y="0"/>
                </a:lnTo>
                <a:lnTo>
                  <a:pt x="5873056" y="1827989"/>
                </a:lnTo>
                <a:lnTo>
                  <a:pt x="0" y="1827989"/>
                </a:lnTo>
                <a:lnTo>
                  <a:pt x="0" y="0"/>
                </a:lnTo>
                <a:close/>
              </a:path>
            </a:pathLst>
          </a:custGeom>
          <a:blipFill>
            <a:blip r:embed="rId2"/>
            <a:stretch>
              <a:fillRect/>
            </a:stretch>
          </a:blipFill>
        </p:spPr>
      </p:sp>
      <p:sp>
        <p:nvSpPr>
          <p:cNvPr id="7" name="TextBox 7"/>
          <p:cNvSpPr txBox="1"/>
          <p:nvPr/>
        </p:nvSpPr>
        <p:spPr>
          <a:xfrm>
            <a:off x="873006" y="1778313"/>
            <a:ext cx="2692944" cy="5734050"/>
          </a:xfrm>
          <a:prstGeom prst="rect">
            <a:avLst/>
          </a:prstGeom>
        </p:spPr>
        <p:txBody>
          <a:bodyPr lIns="0" tIns="0" rIns="0" bIns="0" rtlCol="0" anchor="t">
            <a:spAutoFit/>
          </a:bodyPr>
          <a:lstStyle/>
          <a:p>
            <a:pPr algn="l">
              <a:lnSpc>
                <a:spcPts val="6480"/>
              </a:lnSpc>
            </a:pPr>
            <a:r>
              <a:rPr lang="en-US" sz="5400" dirty="0" err="1">
                <a:solidFill>
                  <a:srgbClr val="000000"/>
                </a:solidFill>
                <a:latin typeface="Public Sans"/>
                <a:ea typeface="Public Sans"/>
                <a:cs typeface="Public Sans"/>
                <a:sym typeface="Public Sans"/>
              </a:rPr>
              <a:t>III.Công</a:t>
            </a:r>
            <a:r>
              <a:rPr lang="en-US" sz="5400" dirty="0">
                <a:solidFill>
                  <a:srgbClr val="000000"/>
                </a:solidFill>
                <a:latin typeface="Public Sans"/>
                <a:ea typeface="Public Sans"/>
                <a:cs typeface="Public Sans"/>
                <a:sym typeface="Public Sans"/>
              </a:rPr>
              <a:t> </a:t>
            </a:r>
            <a:r>
              <a:rPr lang="en-US" sz="5400" dirty="0" err="1">
                <a:solidFill>
                  <a:srgbClr val="000000"/>
                </a:solidFill>
                <a:latin typeface="Public Sans"/>
                <a:ea typeface="Public Sans"/>
                <a:cs typeface="Public Sans"/>
                <a:sym typeface="Public Sans"/>
              </a:rPr>
              <a:t>thức</a:t>
            </a:r>
            <a:r>
              <a:rPr lang="en-US" sz="5400" dirty="0">
                <a:solidFill>
                  <a:srgbClr val="000000"/>
                </a:solidFill>
                <a:latin typeface="Public Sans"/>
                <a:ea typeface="Public Sans"/>
                <a:cs typeface="Public Sans"/>
                <a:sym typeface="Public Sans"/>
              </a:rPr>
              <a:t> </a:t>
            </a:r>
            <a:r>
              <a:rPr lang="en-US" sz="5400" dirty="0" err="1">
                <a:solidFill>
                  <a:srgbClr val="000000"/>
                </a:solidFill>
                <a:latin typeface="Public Sans"/>
                <a:ea typeface="Public Sans"/>
                <a:cs typeface="Public Sans"/>
                <a:sym typeface="Public Sans"/>
              </a:rPr>
              <a:t>quy</a:t>
            </a:r>
            <a:r>
              <a:rPr lang="en-US" sz="5400" dirty="0">
                <a:solidFill>
                  <a:srgbClr val="000000"/>
                </a:solidFill>
                <a:latin typeface="Public Sans"/>
                <a:ea typeface="Public Sans"/>
                <a:cs typeface="Public Sans"/>
                <a:sym typeface="Public Sans"/>
              </a:rPr>
              <a:t> </a:t>
            </a:r>
            <a:r>
              <a:rPr lang="en-US" sz="5400" dirty="0" err="1">
                <a:solidFill>
                  <a:srgbClr val="000000"/>
                </a:solidFill>
                <a:latin typeface="Public Sans"/>
                <a:ea typeface="Public Sans"/>
                <a:cs typeface="Public Sans"/>
                <a:sym typeface="Public Sans"/>
              </a:rPr>
              <a:t>hoạch</a:t>
            </a:r>
            <a:r>
              <a:rPr lang="en-US" sz="5400" dirty="0">
                <a:solidFill>
                  <a:srgbClr val="000000"/>
                </a:solidFill>
                <a:latin typeface="Public Sans"/>
                <a:ea typeface="Public Sans"/>
                <a:cs typeface="Public Sans"/>
                <a:sym typeface="Public Sans"/>
              </a:rPr>
              <a:t> </a:t>
            </a:r>
            <a:r>
              <a:rPr lang="en-US" sz="5400" dirty="0" err="1">
                <a:solidFill>
                  <a:srgbClr val="000000"/>
                </a:solidFill>
                <a:latin typeface="Public Sans"/>
                <a:ea typeface="Public Sans"/>
                <a:cs typeface="Public Sans"/>
                <a:sym typeface="Public Sans"/>
              </a:rPr>
              <a:t>động</a:t>
            </a:r>
            <a:r>
              <a:rPr lang="en-US" sz="5400" dirty="0">
                <a:solidFill>
                  <a:srgbClr val="000000"/>
                </a:solidFill>
                <a:latin typeface="Public Sans"/>
                <a:ea typeface="Public Sans"/>
                <a:cs typeface="Public Sans"/>
                <a:sym typeface="Public Sans"/>
              </a:rPr>
              <a:t> </a:t>
            </a:r>
            <a:r>
              <a:rPr lang="en-US" sz="5400" dirty="0" err="1">
                <a:solidFill>
                  <a:srgbClr val="000000"/>
                </a:solidFill>
                <a:latin typeface="Public Sans"/>
                <a:ea typeface="Public Sans"/>
                <a:cs typeface="Public Sans"/>
                <a:sym typeface="Public Sans"/>
              </a:rPr>
              <a:t>cho</a:t>
            </a:r>
            <a:r>
              <a:rPr lang="en-US" sz="5400" dirty="0">
                <a:solidFill>
                  <a:srgbClr val="000000"/>
                </a:solidFill>
                <a:latin typeface="Public Sans"/>
                <a:ea typeface="Public Sans"/>
                <a:cs typeface="Public Sans"/>
                <a:sym typeface="Public Sans"/>
              </a:rPr>
              <a:t> LCS</a:t>
            </a:r>
          </a:p>
          <a:p>
            <a:pPr algn="l">
              <a:lnSpc>
                <a:spcPts val="6480"/>
              </a:lnSpc>
            </a:pPr>
            <a:endParaRPr lang="en-US" sz="5400" dirty="0">
              <a:solidFill>
                <a:srgbClr val="000000"/>
              </a:solidFill>
              <a:latin typeface="Public Sans"/>
              <a:ea typeface="Public Sans"/>
              <a:cs typeface="Public Sans"/>
              <a:sym typeface="Public Sans"/>
            </a:endParaRPr>
          </a:p>
        </p:txBody>
      </p:sp>
      <p:sp>
        <p:nvSpPr>
          <p:cNvPr id="9" name="TextBox 9"/>
          <p:cNvSpPr txBox="1"/>
          <p:nvPr/>
        </p:nvSpPr>
        <p:spPr>
          <a:xfrm>
            <a:off x="5493350" y="1270855"/>
            <a:ext cx="6343002" cy="1442879"/>
          </a:xfrm>
          <a:prstGeom prst="rect">
            <a:avLst/>
          </a:prstGeom>
        </p:spPr>
        <p:txBody>
          <a:bodyPr lIns="0" tIns="0" rIns="0" bIns="0" rtlCol="0" anchor="t">
            <a:spAutoFit/>
          </a:bodyPr>
          <a:lstStyle/>
          <a:p>
            <a:pPr algn="l">
              <a:lnSpc>
                <a:spcPts val="3920"/>
              </a:lnSpc>
            </a:pPr>
            <a:r>
              <a:rPr lang="en-US" sz="2613">
                <a:solidFill>
                  <a:srgbClr val="000000"/>
                </a:solidFill>
                <a:latin typeface="Nourd Light"/>
                <a:ea typeface="Nourd Light"/>
                <a:cs typeface="Nourd Light"/>
                <a:sym typeface="Nourd Light"/>
              </a:rPr>
              <a:t> Ta ký hiệu :</a:t>
            </a:r>
          </a:p>
          <a:p>
            <a:pPr algn="l">
              <a:lnSpc>
                <a:spcPts val="3920"/>
              </a:lnSpc>
            </a:pPr>
            <a:endParaRPr lang="en-US" sz="2613">
              <a:solidFill>
                <a:srgbClr val="000000"/>
              </a:solidFill>
              <a:latin typeface="Nourd Light"/>
              <a:ea typeface="Nourd Light"/>
              <a:cs typeface="Nourd Light"/>
              <a:sym typeface="Nourd Light"/>
            </a:endParaRPr>
          </a:p>
          <a:p>
            <a:pPr algn="l">
              <a:lnSpc>
                <a:spcPts val="3920"/>
              </a:lnSpc>
            </a:pPr>
            <a:endParaRPr lang="en-US" sz="2613">
              <a:solidFill>
                <a:srgbClr val="000000"/>
              </a:solidFill>
              <a:latin typeface="Nourd Light"/>
              <a:ea typeface="Nourd Light"/>
              <a:cs typeface="Nourd Light"/>
              <a:sym typeface="Nourd Light"/>
            </a:endParaRPr>
          </a:p>
        </p:txBody>
      </p:sp>
      <p:sp>
        <p:nvSpPr>
          <p:cNvPr id="11" name="TextBox 11"/>
          <p:cNvSpPr txBox="1"/>
          <p:nvPr/>
        </p:nvSpPr>
        <p:spPr>
          <a:xfrm>
            <a:off x="6164072" y="1780374"/>
            <a:ext cx="6952721" cy="1442879"/>
          </a:xfrm>
          <a:prstGeom prst="rect">
            <a:avLst/>
          </a:prstGeom>
        </p:spPr>
        <p:txBody>
          <a:bodyPr lIns="0" tIns="0" rIns="0" bIns="0" rtlCol="0" anchor="t">
            <a:spAutoFit/>
          </a:bodyPr>
          <a:lstStyle/>
          <a:p>
            <a:pPr algn="l">
              <a:lnSpc>
                <a:spcPts val="3920"/>
              </a:lnSpc>
            </a:pPr>
            <a:r>
              <a:rPr lang="en-US" sz="2613">
                <a:solidFill>
                  <a:srgbClr val="000000"/>
                </a:solidFill>
                <a:latin typeface="Nourd Light"/>
                <a:ea typeface="Nourd Light"/>
                <a:cs typeface="Nourd Light"/>
                <a:sym typeface="Nourd Light"/>
              </a:rPr>
              <a:t>Xi = x1x2…xi được gọi là tiền tố thứ i của X.</a:t>
            </a:r>
          </a:p>
          <a:p>
            <a:pPr algn="l">
              <a:lnSpc>
                <a:spcPts val="3920"/>
              </a:lnSpc>
            </a:pPr>
            <a:r>
              <a:rPr lang="en-US" sz="2613">
                <a:solidFill>
                  <a:srgbClr val="000000"/>
                </a:solidFill>
                <a:latin typeface="Nourd Light"/>
                <a:ea typeface="Nourd Light"/>
                <a:cs typeface="Nourd Light"/>
                <a:sym typeface="Nourd Light"/>
              </a:rPr>
              <a:t>Yj = y1y2…yj là tiền tố thứ j của Y.</a:t>
            </a:r>
          </a:p>
          <a:p>
            <a:pPr algn="l">
              <a:lnSpc>
                <a:spcPts val="3920"/>
              </a:lnSpc>
            </a:pPr>
            <a:endParaRPr lang="en-US" sz="2613">
              <a:solidFill>
                <a:srgbClr val="000000"/>
              </a:solidFill>
              <a:latin typeface="Nourd Light"/>
              <a:ea typeface="Nourd Light"/>
              <a:cs typeface="Nourd Light"/>
              <a:sym typeface="Nourd Light"/>
            </a:endParaRPr>
          </a:p>
        </p:txBody>
      </p:sp>
      <p:sp>
        <p:nvSpPr>
          <p:cNvPr id="12" name="TextBox 12"/>
          <p:cNvSpPr txBox="1"/>
          <p:nvPr/>
        </p:nvSpPr>
        <p:spPr>
          <a:xfrm>
            <a:off x="5426708" y="2908288"/>
            <a:ext cx="11453886" cy="3397900"/>
          </a:xfrm>
          <a:prstGeom prst="rect">
            <a:avLst/>
          </a:prstGeom>
        </p:spPr>
        <p:txBody>
          <a:bodyPr lIns="0" tIns="0" rIns="0" bIns="0" rtlCol="0" anchor="t">
            <a:spAutoFit/>
          </a:bodyPr>
          <a:lstStyle/>
          <a:p>
            <a:pPr algn="l">
              <a:lnSpc>
                <a:spcPts val="3920"/>
              </a:lnSpc>
            </a:pPr>
            <a:r>
              <a:rPr lang="en-US" sz="2613">
                <a:solidFill>
                  <a:srgbClr val="000000"/>
                </a:solidFill>
                <a:latin typeface="Nourd Light"/>
                <a:ea typeface="Nourd Light"/>
                <a:cs typeface="Nourd Light"/>
                <a:sym typeface="Nourd Light"/>
              </a:rPr>
              <a:t>·     Dùng mảng c[0..n, 0..m] để lưu giá trị độ dài của các dãy con chung dài nhất của các cặp tiền tố. </a:t>
            </a:r>
          </a:p>
          <a:p>
            <a:pPr algn="l">
              <a:lnSpc>
                <a:spcPts val="3920"/>
              </a:lnSpc>
            </a:pPr>
            <a:r>
              <a:rPr lang="en-US" sz="2613">
                <a:solidFill>
                  <a:srgbClr val="000000"/>
                </a:solidFill>
                <a:latin typeface="Nourd Light"/>
                <a:ea typeface="Nourd Light"/>
                <a:cs typeface="Nourd Light"/>
                <a:sym typeface="Nourd Light"/>
              </a:rPr>
              <a:t>·     Gọi c[i, j] là độ dài dãy con chung dài nhất của Xi và Yj . </a:t>
            </a:r>
          </a:p>
          <a:p>
            <a:pPr algn="l">
              <a:lnSpc>
                <a:spcPts val="3920"/>
              </a:lnSpc>
            </a:pPr>
            <a:r>
              <a:rPr lang="en-US" sz="2613">
                <a:solidFill>
                  <a:srgbClr val="000000"/>
                </a:solidFill>
                <a:latin typeface="Nourd Light"/>
                <a:ea typeface="Nourd Light"/>
                <a:cs typeface="Nourd Light"/>
                <a:sym typeface="Nourd Light"/>
              </a:rPr>
              <a:t>·     Khi đó độ dài dãy con chung dài nhất của X và Y sẽ là c[n,m]. </a:t>
            </a:r>
          </a:p>
          <a:p>
            <a:pPr algn="l">
              <a:lnSpc>
                <a:spcPts val="3920"/>
              </a:lnSpc>
            </a:pPr>
            <a:r>
              <a:rPr lang="en-US" sz="2613">
                <a:solidFill>
                  <a:srgbClr val="000000"/>
                </a:solidFill>
                <a:latin typeface="Nourd Light"/>
                <a:ea typeface="Nourd Light"/>
                <a:cs typeface="Nourd Light"/>
                <a:sym typeface="Nourd Light"/>
              </a:rPr>
              <a:t>·     Trường hợp đơn giản nhất: độ dài dãy con chung dài nhất của của một dãy rỗng và một dãy bất kỳ luôn bằng 0 do đó c[i, 0] = 0 và c[0, j] = 0 với mọi i, j.     </a:t>
            </a:r>
          </a:p>
          <a:p>
            <a:pPr algn="l">
              <a:lnSpc>
                <a:spcPts val="3920"/>
              </a:lnSpc>
            </a:pPr>
            <a:endParaRPr lang="en-US" sz="2613">
              <a:solidFill>
                <a:srgbClr val="000000"/>
              </a:solidFill>
              <a:latin typeface="Nourd Light"/>
              <a:ea typeface="Nourd Light"/>
              <a:cs typeface="Nourd Light"/>
              <a:sym typeface="Nourd Light"/>
            </a:endParaRPr>
          </a:p>
        </p:txBody>
      </p:sp>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EDE8"/>
        </a:solidFill>
        <a:effectLst/>
      </p:bgPr>
    </p:bg>
    <p:spTree>
      <p:nvGrpSpPr>
        <p:cNvPr id="1" name=""/>
        <p:cNvGrpSpPr/>
        <p:nvPr/>
      </p:nvGrpSpPr>
      <p:grpSpPr>
        <a:xfrm>
          <a:off x="0" y="0"/>
          <a:ext cx="0" cy="0"/>
          <a:chOff x="0" y="0"/>
          <a:chExt cx="0" cy="0"/>
        </a:xfrm>
      </p:grpSpPr>
      <p:grpSp>
        <p:nvGrpSpPr>
          <p:cNvPr id="2" name="Group 2"/>
          <p:cNvGrpSpPr/>
          <p:nvPr/>
        </p:nvGrpSpPr>
        <p:grpSpPr>
          <a:xfrm>
            <a:off x="7104289" y="1028700"/>
            <a:ext cx="10155011" cy="8229600"/>
            <a:chOff x="0" y="0"/>
            <a:chExt cx="3435152" cy="2783840"/>
          </a:xfrm>
        </p:grpSpPr>
        <p:sp>
          <p:nvSpPr>
            <p:cNvPr id="3" name="Freeform 3"/>
            <p:cNvSpPr/>
            <p:nvPr/>
          </p:nvSpPr>
          <p:spPr>
            <a:xfrm>
              <a:off x="0" y="0"/>
              <a:ext cx="3435152" cy="2783840"/>
            </a:xfrm>
            <a:custGeom>
              <a:avLst/>
              <a:gdLst/>
              <a:ahLst/>
              <a:cxnLst/>
              <a:rect l="l" t="t" r="r" b="b"/>
              <a:pathLst>
                <a:path w="3435152" h="2783840">
                  <a:moveTo>
                    <a:pt x="3310692" y="2783840"/>
                  </a:moveTo>
                  <a:lnTo>
                    <a:pt x="124460" y="2783840"/>
                  </a:lnTo>
                  <a:cubicBezTo>
                    <a:pt x="55880" y="2783840"/>
                    <a:pt x="0" y="2727960"/>
                    <a:pt x="0" y="2659380"/>
                  </a:cubicBezTo>
                  <a:lnTo>
                    <a:pt x="0" y="124460"/>
                  </a:lnTo>
                  <a:cubicBezTo>
                    <a:pt x="0" y="55880"/>
                    <a:pt x="55880" y="0"/>
                    <a:pt x="124460" y="0"/>
                  </a:cubicBezTo>
                  <a:lnTo>
                    <a:pt x="3310692" y="0"/>
                  </a:lnTo>
                  <a:cubicBezTo>
                    <a:pt x="3379272" y="0"/>
                    <a:pt x="3435152" y="55880"/>
                    <a:pt x="3435152" y="124460"/>
                  </a:cubicBezTo>
                  <a:lnTo>
                    <a:pt x="3435152" y="2659380"/>
                  </a:lnTo>
                  <a:cubicBezTo>
                    <a:pt x="3435152" y="2727960"/>
                    <a:pt x="3379272" y="2783840"/>
                    <a:pt x="3310692" y="2783840"/>
                  </a:cubicBezTo>
                  <a:close/>
                </a:path>
              </a:pathLst>
            </a:custGeom>
            <a:solidFill>
              <a:srgbClr val="FCFBF7"/>
            </a:solidFill>
          </p:spPr>
        </p:sp>
      </p:grpSp>
      <p:grpSp>
        <p:nvGrpSpPr>
          <p:cNvPr id="4" name="Group 4"/>
          <p:cNvGrpSpPr/>
          <p:nvPr/>
        </p:nvGrpSpPr>
        <p:grpSpPr>
          <a:xfrm>
            <a:off x="13092861" y="6047155"/>
            <a:ext cx="1799682" cy="1799682"/>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BD0C4"/>
            </a:solidFill>
          </p:spPr>
        </p:sp>
      </p:grpSp>
      <p:sp>
        <p:nvSpPr>
          <p:cNvPr id="6" name="TextBox 6"/>
          <p:cNvSpPr txBox="1"/>
          <p:nvPr/>
        </p:nvSpPr>
        <p:spPr>
          <a:xfrm>
            <a:off x="498591" y="3347748"/>
            <a:ext cx="5681773" cy="3436838"/>
          </a:xfrm>
          <a:prstGeom prst="rect">
            <a:avLst/>
          </a:prstGeom>
        </p:spPr>
        <p:txBody>
          <a:bodyPr lIns="0" tIns="0" rIns="0" bIns="0" rtlCol="0" anchor="t">
            <a:spAutoFit/>
          </a:bodyPr>
          <a:lstStyle/>
          <a:p>
            <a:pPr algn="l">
              <a:lnSpc>
                <a:spcPts val="6720"/>
              </a:lnSpc>
            </a:pPr>
            <a:r>
              <a:rPr lang="en-US" sz="5600" dirty="0" err="1">
                <a:solidFill>
                  <a:srgbClr val="000000"/>
                </a:solidFill>
                <a:latin typeface="Public Sans"/>
                <a:ea typeface="Public Sans"/>
                <a:cs typeface="Public Sans"/>
                <a:sym typeface="Public Sans"/>
              </a:rPr>
              <a:t>IV.Thuật</a:t>
            </a:r>
            <a:r>
              <a:rPr lang="en-US" sz="5600" dirty="0">
                <a:solidFill>
                  <a:srgbClr val="000000"/>
                </a:solidFill>
                <a:latin typeface="Public Sans"/>
                <a:ea typeface="Public Sans"/>
                <a:cs typeface="Public Sans"/>
                <a:sym typeface="Public Sans"/>
              </a:rPr>
              <a:t> </a:t>
            </a:r>
            <a:r>
              <a:rPr lang="en-US" sz="5600" dirty="0" err="1">
                <a:solidFill>
                  <a:srgbClr val="000000"/>
                </a:solidFill>
                <a:latin typeface="Public Sans"/>
                <a:ea typeface="Public Sans"/>
                <a:cs typeface="Public Sans"/>
                <a:sym typeface="Public Sans"/>
              </a:rPr>
              <a:t>toán</a:t>
            </a:r>
            <a:r>
              <a:rPr lang="en-US" sz="5600" dirty="0">
                <a:solidFill>
                  <a:srgbClr val="000000"/>
                </a:solidFill>
                <a:latin typeface="Public Sans"/>
                <a:ea typeface="Public Sans"/>
                <a:cs typeface="Public Sans"/>
                <a:sym typeface="Public Sans"/>
              </a:rPr>
              <a:t> </a:t>
            </a:r>
            <a:r>
              <a:rPr lang="en-US" sz="5600" dirty="0" err="1">
                <a:solidFill>
                  <a:srgbClr val="000000"/>
                </a:solidFill>
                <a:latin typeface="Public Sans"/>
                <a:ea typeface="Public Sans"/>
                <a:cs typeface="Public Sans"/>
                <a:sym typeface="Public Sans"/>
              </a:rPr>
              <a:t>chuỗi</a:t>
            </a:r>
            <a:r>
              <a:rPr lang="en-US" sz="5600" dirty="0">
                <a:solidFill>
                  <a:srgbClr val="000000"/>
                </a:solidFill>
                <a:latin typeface="Public Sans"/>
                <a:ea typeface="Public Sans"/>
                <a:cs typeface="Public Sans"/>
                <a:sym typeface="Public Sans"/>
              </a:rPr>
              <a:t> con </a:t>
            </a:r>
            <a:r>
              <a:rPr lang="en-US" sz="5600" dirty="0" err="1">
                <a:solidFill>
                  <a:srgbClr val="000000"/>
                </a:solidFill>
                <a:latin typeface="Public Sans"/>
                <a:ea typeface="Public Sans"/>
                <a:cs typeface="Public Sans"/>
                <a:sym typeface="Public Sans"/>
              </a:rPr>
              <a:t>chung</a:t>
            </a:r>
            <a:r>
              <a:rPr lang="en-US" sz="5600" dirty="0">
                <a:solidFill>
                  <a:srgbClr val="000000"/>
                </a:solidFill>
                <a:latin typeface="Public Sans"/>
                <a:ea typeface="Public Sans"/>
                <a:cs typeface="Public Sans"/>
                <a:sym typeface="Public Sans"/>
              </a:rPr>
              <a:t> </a:t>
            </a:r>
            <a:r>
              <a:rPr lang="en-US" sz="5600" dirty="0" err="1">
                <a:solidFill>
                  <a:srgbClr val="000000"/>
                </a:solidFill>
                <a:latin typeface="Public Sans"/>
                <a:ea typeface="Public Sans"/>
                <a:cs typeface="Public Sans"/>
                <a:sym typeface="Public Sans"/>
              </a:rPr>
              <a:t>dài</a:t>
            </a:r>
            <a:r>
              <a:rPr lang="en-US" sz="5600" dirty="0">
                <a:solidFill>
                  <a:srgbClr val="000000"/>
                </a:solidFill>
                <a:latin typeface="Public Sans"/>
                <a:ea typeface="Public Sans"/>
                <a:cs typeface="Public Sans"/>
                <a:sym typeface="Public Sans"/>
              </a:rPr>
              <a:t> </a:t>
            </a:r>
            <a:r>
              <a:rPr lang="en-US" sz="5600" dirty="0" err="1">
                <a:solidFill>
                  <a:srgbClr val="000000"/>
                </a:solidFill>
                <a:latin typeface="Public Sans"/>
                <a:ea typeface="Public Sans"/>
                <a:cs typeface="Public Sans"/>
                <a:sym typeface="Public Sans"/>
              </a:rPr>
              <a:t>nhất</a:t>
            </a:r>
            <a:r>
              <a:rPr lang="en-US" sz="5600" dirty="0">
                <a:solidFill>
                  <a:srgbClr val="000000"/>
                </a:solidFill>
                <a:latin typeface="Public Sans"/>
                <a:ea typeface="Public Sans"/>
                <a:cs typeface="Public Sans"/>
                <a:sym typeface="Public Sans"/>
              </a:rPr>
              <a:t> ( LCS )</a:t>
            </a:r>
          </a:p>
          <a:p>
            <a:pPr algn="l">
              <a:lnSpc>
                <a:spcPts val="6720"/>
              </a:lnSpc>
            </a:pPr>
            <a:endParaRPr lang="en-US" sz="5600" dirty="0">
              <a:solidFill>
                <a:srgbClr val="000000"/>
              </a:solidFill>
              <a:latin typeface="Public Sans"/>
              <a:ea typeface="Public Sans"/>
              <a:cs typeface="Public Sans"/>
              <a:sym typeface="Public Sans"/>
            </a:endParaRPr>
          </a:p>
        </p:txBody>
      </p:sp>
      <p:sp>
        <p:nvSpPr>
          <p:cNvPr id="7" name="TextBox 7"/>
          <p:cNvSpPr txBox="1"/>
          <p:nvPr/>
        </p:nvSpPr>
        <p:spPr>
          <a:xfrm>
            <a:off x="7771764" y="1273060"/>
            <a:ext cx="8820060" cy="7985240"/>
          </a:xfrm>
          <a:prstGeom prst="rect">
            <a:avLst/>
          </a:prstGeom>
        </p:spPr>
        <p:txBody>
          <a:bodyPr lIns="0" tIns="0" rIns="0" bIns="0" rtlCol="0" anchor="t">
            <a:spAutoFit/>
          </a:bodyPr>
          <a:lstStyle/>
          <a:p>
            <a:pPr algn="l">
              <a:lnSpc>
                <a:spcPts val="2425"/>
              </a:lnSpc>
            </a:pPr>
            <a:r>
              <a:rPr lang="en-US" sz="1616">
                <a:solidFill>
                  <a:srgbClr val="000000"/>
                </a:solidFill>
                <a:latin typeface="Nourd Light"/>
                <a:ea typeface="Nourd Light"/>
                <a:cs typeface="Nourd Light"/>
                <a:sym typeface="Nourd Light"/>
              </a:rPr>
              <a:t>Procedure LCS-length(X, Y)</a:t>
            </a:r>
          </a:p>
          <a:p>
            <a:pPr algn="l">
              <a:lnSpc>
                <a:spcPts val="2425"/>
              </a:lnSpc>
            </a:pPr>
            <a:r>
              <a:rPr lang="en-US" sz="1616">
                <a:solidFill>
                  <a:srgbClr val="000000"/>
                </a:solidFill>
                <a:latin typeface="Nourd Light"/>
                <a:ea typeface="Nourd Light"/>
                <a:cs typeface="Nourd Light"/>
                <a:sym typeface="Nourd Light"/>
              </a:rPr>
              <a:t>Begin</a:t>
            </a:r>
          </a:p>
          <a:p>
            <a:pPr algn="l">
              <a:lnSpc>
                <a:spcPts val="2425"/>
              </a:lnSpc>
            </a:pPr>
            <a:r>
              <a:rPr lang="en-US" sz="1616">
                <a:solidFill>
                  <a:srgbClr val="000000"/>
                </a:solidFill>
                <a:latin typeface="Nourd Light"/>
                <a:ea typeface="Nourd Light"/>
                <a:cs typeface="Nourd Light"/>
                <a:sym typeface="Nourd Light"/>
              </a:rPr>
              <a:t>   // Bước 1: Xác định độ dài của hai chuỗi X và Y và khởi tạo ma trận c có kích thước (n+1) x (m+1)</a:t>
            </a:r>
          </a:p>
          <a:p>
            <a:pPr algn="l">
              <a:lnSpc>
                <a:spcPts val="2425"/>
              </a:lnSpc>
            </a:pPr>
            <a:r>
              <a:rPr lang="en-US" sz="1616">
                <a:solidFill>
                  <a:srgbClr val="000000"/>
                </a:solidFill>
                <a:latin typeface="Nourd"/>
                <a:ea typeface="Nourd"/>
                <a:cs typeface="Nourd"/>
                <a:sym typeface="Nourd"/>
              </a:rPr>
              <a:t>        </a:t>
            </a:r>
            <a:r>
              <a:rPr lang="en-US" sz="1616">
                <a:solidFill>
                  <a:srgbClr val="000000"/>
                </a:solidFill>
                <a:latin typeface="Nourd Light"/>
                <a:ea typeface="Nourd Light"/>
                <a:cs typeface="Nourd Light"/>
                <a:sym typeface="Nourd Light"/>
              </a:rPr>
              <a:t>n = length(X)         // Độ dài chuỗi X</a:t>
            </a:r>
          </a:p>
          <a:p>
            <a:pPr algn="l">
              <a:lnSpc>
                <a:spcPts val="2425"/>
              </a:lnSpc>
            </a:pPr>
            <a:r>
              <a:rPr lang="en-US" sz="1616">
                <a:solidFill>
                  <a:srgbClr val="000000"/>
                </a:solidFill>
                <a:latin typeface="Nourd"/>
                <a:ea typeface="Nourd"/>
                <a:cs typeface="Nourd"/>
                <a:sym typeface="Nourd"/>
              </a:rPr>
              <a:t>        </a:t>
            </a:r>
            <a:r>
              <a:rPr lang="en-US" sz="1616">
                <a:solidFill>
                  <a:srgbClr val="000000"/>
                </a:solidFill>
                <a:latin typeface="Nourd Light"/>
                <a:ea typeface="Nourd Light"/>
                <a:cs typeface="Nourd Light"/>
                <a:sym typeface="Nourd Light"/>
              </a:rPr>
              <a:t>m = length(Y)         // Độ dài chuỗi Y</a:t>
            </a:r>
          </a:p>
          <a:p>
            <a:pPr algn="l">
              <a:lnSpc>
                <a:spcPts val="2425"/>
              </a:lnSpc>
            </a:pPr>
            <a:r>
              <a:rPr lang="en-US" sz="1616">
                <a:solidFill>
                  <a:srgbClr val="000000"/>
                </a:solidFill>
                <a:latin typeface="Nourd Light"/>
                <a:ea typeface="Nourd Light"/>
                <a:cs typeface="Nourd Light"/>
                <a:sym typeface="Nourd Light"/>
              </a:rPr>
              <a:t>    // Bước 2: Thiết lập hàng và cột đầu tiên</a:t>
            </a:r>
          </a:p>
          <a:p>
            <a:pPr algn="l">
              <a:lnSpc>
                <a:spcPts val="2425"/>
              </a:lnSpc>
            </a:pPr>
            <a:r>
              <a:rPr lang="en-US" sz="1616">
                <a:solidFill>
                  <a:srgbClr val="000000"/>
                </a:solidFill>
                <a:latin typeface="Nourd Light"/>
                <a:ea typeface="Nourd Light"/>
                <a:cs typeface="Nourd Light"/>
                <a:sym typeface="Nourd Light"/>
              </a:rPr>
              <a:t>For i from 0 to n do</a:t>
            </a:r>
          </a:p>
          <a:p>
            <a:pPr algn="l">
              <a:lnSpc>
                <a:spcPts val="2425"/>
              </a:lnSpc>
            </a:pPr>
            <a:r>
              <a:rPr lang="en-US" sz="1616">
                <a:solidFill>
                  <a:srgbClr val="000000"/>
                </a:solidFill>
                <a:latin typeface="Nourd Light"/>
                <a:ea typeface="Nourd Light"/>
                <a:cs typeface="Nourd Light"/>
                <a:sym typeface="Nourd Light"/>
              </a:rPr>
              <a:t>       c[i, 0] = 0       // Chuỗi con của Y là rỗng</a:t>
            </a:r>
          </a:p>
          <a:p>
            <a:pPr algn="l">
              <a:lnSpc>
                <a:spcPts val="2425"/>
              </a:lnSpc>
            </a:pPr>
            <a:r>
              <a:rPr lang="en-US" sz="1616">
                <a:solidFill>
                  <a:srgbClr val="000000"/>
                </a:solidFill>
                <a:latin typeface="Nourd Light"/>
                <a:ea typeface="Nourd Light"/>
                <a:cs typeface="Nourd Light"/>
                <a:sym typeface="Nourd Light"/>
              </a:rPr>
              <a:t>Endfor</a:t>
            </a:r>
          </a:p>
          <a:p>
            <a:pPr algn="l">
              <a:lnSpc>
                <a:spcPts val="2425"/>
              </a:lnSpc>
            </a:pPr>
            <a:r>
              <a:rPr lang="en-US" sz="1616">
                <a:solidFill>
                  <a:srgbClr val="000000"/>
                </a:solidFill>
                <a:latin typeface="Nourd Light"/>
                <a:ea typeface="Nourd Light"/>
                <a:cs typeface="Nourd Light"/>
                <a:sym typeface="Nourd Light"/>
              </a:rPr>
              <a:t>For j from 0 to m do</a:t>
            </a:r>
          </a:p>
          <a:p>
            <a:pPr algn="l">
              <a:lnSpc>
                <a:spcPts val="2425"/>
              </a:lnSpc>
            </a:pPr>
            <a:r>
              <a:rPr lang="en-US" sz="1616">
                <a:solidFill>
                  <a:srgbClr val="000000"/>
                </a:solidFill>
                <a:latin typeface="Nourd Light"/>
                <a:ea typeface="Nourd Light"/>
                <a:cs typeface="Nourd Light"/>
                <a:sym typeface="Nourd Light"/>
              </a:rPr>
              <a:t>       c[0, j] = 0       // Chuỗi con của X là rỗng</a:t>
            </a:r>
          </a:p>
          <a:p>
            <a:pPr algn="l">
              <a:lnSpc>
                <a:spcPts val="2425"/>
              </a:lnSpc>
            </a:pPr>
            <a:r>
              <a:rPr lang="en-US" sz="1616">
                <a:solidFill>
                  <a:srgbClr val="000000"/>
                </a:solidFill>
                <a:latin typeface="Nourd Light"/>
                <a:ea typeface="Nourd Light"/>
                <a:cs typeface="Nourd Light"/>
                <a:sym typeface="Nourd Light"/>
              </a:rPr>
              <a:t>   Endfor</a:t>
            </a:r>
          </a:p>
          <a:p>
            <a:pPr algn="l">
              <a:lnSpc>
                <a:spcPts val="2425"/>
              </a:lnSpc>
            </a:pPr>
            <a:r>
              <a:rPr lang="en-US" sz="1616">
                <a:solidFill>
                  <a:srgbClr val="000000"/>
                </a:solidFill>
                <a:latin typeface="Nourd Light"/>
                <a:ea typeface="Nourd Light"/>
                <a:cs typeface="Nourd Light"/>
                <a:sym typeface="Nourd Light"/>
              </a:rPr>
              <a:t>   // Bước 3: Tính toán độ dài LCS</a:t>
            </a:r>
          </a:p>
          <a:p>
            <a:pPr algn="l">
              <a:lnSpc>
                <a:spcPts val="2425"/>
              </a:lnSpc>
            </a:pPr>
            <a:r>
              <a:rPr lang="en-US" sz="1616">
                <a:solidFill>
                  <a:srgbClr val="000000"/>
                </a:solidFill>
                <a:latin typeface="Nourd Light"/>
                <a:ea typeface="Nourd Light"/>
                <a:cs typeface="Nourd Light"/>
                <a:sym typeface="Nourd Light"/>
              </a:rPr>
              <a:t>For i from 1 to n do</a:t>
            </a:r>
          </a:p>
          <a:p>
            <a:pPr algn="l">
              <a:lnSpc>
                <a:spcPts val="2425"/>
              </a:lnSpc>
            </a:pPr>
            <a:r>
              <a:rPr lang="en-US" sz="1616">
                <a:solidFill>
                  <a:srgbClr val="000000"/>
                </a:solidFill>
                <a:latin typeface="Nourd Light"/>
                <a:ea typeface="Nourd Light"/>
                <a:cs typeface="Nourd Light"/>
                <a:sym typeface="Nourd Light"/>
              </a:rPr>
              <a:t>       For j from 1 to m do</a:t>
            </a:r>
          </a:p>
          <a:p>
            <a:pPr algn="l">
              <a:lnSpc>
                <a:spcPts val="2425"/>
              </a:lnSpc>
            </a:pPr>
            <a:r>
              <a:rPr lang="en-US" sz="1616">
                <a:solidFill>
                  <a:srgbClr val="000000"/>
                </a:solidFill>
                <a:latin typeface="Nourd Light"/>
                <a:ea typeface="Nourd Light"/>
                <a:cs typeface="Nourd Light"/>
                <a:sym typeface="Nourd Light"/>
              </a:rPr>
              <a:t>           If X[i] == Y[j] then</a:t>
            </a:r>
          </a:p>
          <a:p>
            <a:pPr algn="l">
              <a:lnSpc>
                <a:spcPts val="2425"/>
              </a:lnSpc>
            </a:pPr>
            <a:r>
              <a:rPr lang="en-US" sz="1616">
                <a:solidFill>
                  <a:srgbClr val="000000"/>
                </a:solidFill>
                <a:latin typeface="Nourd Light"/>
                <a:ea typeface="Nourd Light"/>
                <a:cs typeface="Nourd Light"/>
                <a:sym typeface="Nourd Light"/>
              </a:rPr>
              <a:t>               c[i, j] = c[i-1, j-1] + 1</a:t>
            </a:r>
          </a:p>
          <a:p>
            <a:pPr algn="l">
              <a:lnSpc>
                <a:spcPts val="2425"/>
              </a:lnSpc>
            </a:pPr>
            <a:r>
              <a:rPr lang="en-US" sz="1616">
                <a:solidFill>
                  <a:srgbClr val="000000"/>
                </a:solidFill>
                <a:latin typeface="Nourd Light"/>
                <a:ea typeface="Nourd Light"/>
                <a:cs typeface="Nourd Light"/>
                <a:sym typeface="Nourd Light"/>
              </a:rPr>
              <a:t>           Else</a:t>
            </a:r>
          </a:p>
          <a:p>
            <a:pPr algn="l">
              <a:lnSpc>
                <a:spcPts val="2425"/>
              </a:lnSpc>
            </a:pPr>
            <a:r>
              <a:rPr lang="en-US" sz="1616">
                <a:solidFill>
                  <a:srgbClr val="000000"/>
                </a:solidFill>
                <a:latin typeface="Nourd Light"/>
                <a:ea typeface="Nourd Light"/>
                <a:cs typeface="Nourd Light"/>
                <a:sym typeface="Nourd Light"/>
              </a:rPr>
              <a:t>               c[i, j] = max(c[i-1, j], c[i, j-1])</a:t>
            </a:r>
          </a:p>
          <a:p>
            <a:pPr algn="l">
              <a:lnSpc>
                <a:spcPts val="2425"/>
              </a:lnSpc>
            </a:pPr>
            <a:r>
              <a:rPr lang="en-US" sz="1616">
                <a:solidFill>
                  <a:srgbClr val="000000"/>
                </a:solidFill>
                <a:latin typeface="Nourd Light"/>
                <a:ea typeface="Nourd Light"/>
                <a:cs typeface="Nourd Light"/>
                <a:sym typeface="Nourd Light"/>
              </a:rPr>
              <a:t>           Endif</a:t>
            </a:r>
          </a:p>
          <a:p>
            <a:pPr algn="l">
              <a:lnSpc>
                <a:spcPts val="2425"/>
              </a:lnSpc>
            </a:pPr>
            <a:r>
              <a:rPr lang="en-US" sz="1616">
                <a:solidFill>
                  <a:srgbClr val="000000"/>
                </a:solidFill>
                <a:latin typeface="Nourd Light"/>
                <a:ea typeface="Nourd Light"/>
                <a:cs typeface="Nourd Light"/>
                <a:sym typeface="Nourd Light"/>
              </a:rPr>
              <a:t>       Endfor</a:t>
            </a:r>
          </a:p>
          <a:p>
            <a:pPr algn="l">
              <a:lnSpc>
                <a:spcPts val="2425"/>
              </a:lnSpc>
            </a:pPr>
            <a:r>
              <a:rPr lang="en-US" sz="1616">
                <a:solidFill>
                  <a:srgbClr val="000000"/>
                </a:solidFill>
                <a:latin typeface="Nourd Light"/>
                <a:ea typeface="Nourd Light"/>
                <a:cs typeface="Nourd Light"/>
                <a:sym typeface="Nourd Light"/>
              </a:rPr>
              <a:t>   Endfor</a:t>
            </a:r>
          </a:p>
          <a:p>
            <a:pPr algn="l">
              <a:lnSpc>
                <a:spcPts val="2425"/>
              </a:lnSpc>
            </a:pPr>
            <a:r>
              <a:rPr lang="en-US" sz="1616">
                <a:solidFill>
                  <a:srgbClr val="000000"/>
                </a:solidFill>
                <a:latin typeface="Nourd Light"/>
                <a:ea typeface="Nourd Light"/>
                <a:cs typeface="Nourd Light"/>
                <a:sym typeface="Nourd Light"/>
              </a:rPr>
              <a:t>   // Bước 4: Trả về kết quả</a:t>
            </a:r>
          </a:p>
          <a:p>
            <a:pPr algn="l">
              <a:lnSpc>
                <a:spcPts val="2425"/>
              </a:lnSpc>
            </a:pPr>
            <a:r>
              <a:rPr lang="en-US" sz="1616">
                <a:solidFill>
                  <a:srgbClr val="000000"/>
                </a:solidFill>
                <a:latin typeface="Nourd Light"/>
                <a:ea typeface="Nourd Light"/>
                <a:cs typeface="Nourd Light"/>
                <a:sym typeface="Nourd Light"/>
              </a:rPr>
              <a:t>Return c</a:t>
            </a:r>
          </a:p>
          <a:p>
            <a:pPr algn="l">
              <a:lnSpc>
                <a:spcPts val="2425"/>
              </a:lnSpc>
            </a:pPr>
            <a:r>
              <a:rPr lang="en-US" sz="1616">
                <a:solidFill>
                  <a:srgbClr val="000000"/>
                </a:solidFill>
                <a:latin typeface="Nourd Light"/>
                <a:ea typeface="Nourd Light"/>
                <a:cs typeface="Nourd Light"/>
                <a:sym typeface="Nourd Light"/>
              </a:rPr>
              <a:t>End</a:t>
            </a:r>
          </a:p>
          <a:p>
            <a:pPr algn="l">
              <a:lnSpc>
                <a:spcPts val="2425"/>
              </a:lnSpc>
              <a:spcBef>
                <a:spcPct val="0"/>
              </a:spcBef>
            </a:pPr>
            <a:endParaRPr lang="en-US" sz="1616">
              <a:solidFill>
                <a:srgbClr val="000000"/>
              </a:solidFill>
              <a:latin typeface="Nourd Light"/>
              <a:ea typeface="Nourd Light"/>
              <a:cs typeface="Nourd Light"/>
              <a:sym typeface="Nourd Light"/>
            </a:endParaRPr>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EDE8"/>
        </a:solidFill>
        <a:effectLst/>
      </p:bgPr>
    </p:bg>
    <p:spTree>
      <p:nvGrpSpPr>
        <p:cNvPr id="1" name=""/>
        <p:cNvGrpSpPr/>
        <p:nvPr/>
      </p:nvGrpSpPr>
      <p:grpSpPr>
        <a:xfrm>
          <a:off x="0" y="0"/>
          <a:ext cx="0" cy="0"/>
          <a:chOff x="0" y="0"/>
          <a:chExt cx="0" cy="0"/>
        </a:xfrm>
      </p:grpSpPr>
      <p:grpSp>
        <p:nvGrpSpPr>
          <p:cNvPr id="2" name="Group 2"/>
          <p:cNvGrpSpPr/>
          <p:nvPr/>
        </p:nvGrpSpPr>
        <p:grpSpPr>
          <a:xfrm>
            <a:off x="7104289" y="1028700"/>
            <a:ext cx="10155011" cy="8229600"/>
            <a:chOff x="0" y="0"/>
            <a:chExt cx="3435152" cy="2783840"/>
          </a:xfrm>
        </p:grpSpPr>
        <p:sp>
          <p:nvSpPr>
            <p:cNvPr id="3" name="Freeform 3"/>
            <p:cNvSpPr/>
            <p:nvPr/>
          </p:nvSpPr>
          <p:spPr>
            <a:xfrm>
              <a:off x="0" y="0"/>
              <a:ext cx="3435152" cy="2783840"/>
            </a:xfrm>
            <a:custGeom>
              <a:avLst/>
              <a:gdLst/>
              <a:ahLst/>
              <a:cxnLst/>
              <a:rect l="l" t="t" r="r" b="b"/>
              <a:pathLst>
                <a:path w="3435152" h="2783840">
                  <a:moveTo>
                    <a:pt x="3310692" y="2783840"/>
                  </a:moveTo>
                  <a:lnTo>
                    <a:pt x="124460" y="2783840"/>
                  </a:lnTo>
                  <a:cubicBezTo>
                    <a:pt x="55880" y="2783840"/>
                    <a:pt x="0" y="2727960"/>
                    <a:pt x="0" y="2659380"/>
                  </a:cubicBezTo>
                  <a:lnTo>
                    <a:pt x="0" y="124460"/>
                  </a:lnTo>
                  <a:cubicBezTo>
                    <a:pt x="0" y="55880"/>
                    <a:pt x="55880" y="0"/>
                    <a:pt x="124460" y="0"/>
                  </a:cubicBezTo>
                  <a:lnTo>
                    <a:pt x="3310692" y="0"/>
                  </a:lnTo>
                  <a:cubicBezTo>
                    <a:pt x="3379272" y="0"/>
                    <a:pt x="3435152" y="55880"/>
                    <a:pt x="3435152" y="124460"/>
                  </a:cubicBezTo>
                  <a:lnTo>
                    <a:pt x="3435152" y="2659380"/>
                  </a:lnTo>
                  <a:cubicBezTo>
                    <a:pt x="3435152" y="2727960"/>
                    <a:pt x="3379272" y="2783840"/>
                    <a:pt x="3310692" y="2783840"/>
                  </a:cubicBezTo>
                  <a:close/>
                </a:path>
              </a:pathLst>
            </a:custGeom>
            <a:solidFill>
              <a:srgbClr val="FCFBF7"/>
            </a:solidFill>
          </p:spPr>
        </p:sp>
      </p:grpSp>
      <p:grpSp>
        <p:nvGrpSpPr>
          <p:cNvPr id="4" name="Group 4"/>
          <p:cNvGrpSpPr/>
          <p:nvPr/>
        </p:nvGrpSpPr>
        <p:grpSpPr>
          <a:xfrm>
            <a:off x="13092861" y="6047155"/>
            <a:ext cx="1799682" cy="1799682"/>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BD0C4"/>
            </a:solidFill>
          </p:spPr>
        </p:sp>
      </p:grpSp>
      <p:sp>
        <p:nvSpPr>
          <p:cNvPr id="6" name="TextBox 6"/>
          <p:cNvSpPr txBox="1"/>
          <p:nvPr/>
        </p:nvSpPr>
        <p:spPr>
          <a:xfrm>
            <a:off x="413288" y="3862387"/>
            <a:ext cx="5980335" cy="2552700"/>
          </a:xfrm>
          <a:prstGeom prst="rect">
            <a:avLst/>
          </a:prstGeom>
        </p:spPr>
        <p:txBody>
          <a:bodyPr lIns="0" tIns="0" rIns="0" bIns="0" rtlCol="0" anchor="t">
            <a:spAutoFit/>
          </a:bodyPr>
          <a:lstStyle/>
          <a:p>
            <a:pPr algn="l">
              <a:lnSpc>
                <a:spcPts val="6720"/>
              </a:lnSpc>
            </a:pPr>
            <a:r>
              <a:rPr lang="en-US" sz="5600" dirty="0">
                <a:solidFill>
                  <a:srgbClr val="000000"/>
                </a:solidFill>
                <a:latin typeface="Public Sans"/>
                <a:ea typeface="Public Sans"/>
                <a:cs typeface="Public Sans"/>
                <a:sym typeface="Public Sans"/>
              </a:rPr>
              <a:t> </a:t>
            </a:r>
            <a:r>
              <a:rPr lang="en-US" sz="5600" dirty="0" err="1">
                <a:solidFill>
                  <a:srgbClr val="000000"/>
                </a:solidFill>
                <a:latin typeface="Public Sans"/>
                <a:ea typeface="Public Sans"/>
                <a:cs typeface="Public Sans"/>
                <a:sym typeface="Public Sans"/>
              </a:rPr>
              <a:t>Ứng</a:t>
            </a:r>
            <a:r>
              <a:rPr lang="en-US" sz="5600" dirty="0">
                <a:solidFill>
                  <a:srgbClr val="000000"/>
                </a:solidFill>
                <a:latin typeface="Public Sans"/>
                <a:ea typeface="Public Sans"/>
                <a:cs typeface="Public Sans"/>
                <a:sym typeface="Public Sans"/>
              </a:rPr>
              <a:t> </a:t>
            </a:r>
            <a:r>
              <a:rPr lang="en-US" sz="5600" dirty="0" err="1">
                <a:solidFill>
                  <a:srgbClr val="000000"/>
                </a:solidFill>
                <a:latin typeface="Public Sans"/>
                <a:ea typeface="Public Sans"/>
                <a:cs typeface="Public Sans"/>
                <a:sym typeface="Public Sans"/>
              </a:rPr>
              <a:t>dụng</a:t>
            </a:r>
            <a:r>
              <a:rPr lang="en-US" sz="5600" dirty="0">
                <a:solidFill>
                  <a:srgbClr val="000000"/>
                </a:solidFill>
                <a:latin typeface="Public Sans"/>
                <a:ea typeface="Public Sans"/>
                <a:cs typeface="Public Sans"/>
                <a:sym typeface="Public Sans"/>
              </a:rPr>
              <a:t> </a:t>
            </a:r>
            <a:r>
              <a:rPr lang="en-US" sz="5600" dirty="0" err="1">
                <a:solidFill>
                  <a:srgbClr val="000000"/>
                </a:solidFill>
                <a:latin typeface="Public Sans"/>
                <a:ea typeface="Public Sans"/>
                <a:cs typeface="Public Sans"/>
                <a:sym typeface="Public Sans"/>
              </a:rPr>
              <a:t>của</a:t>
            </a:r>
            <a:r>
              <a:rPr lang="en-US" sz="5600" dirty="0">
                <a:solidFill>
                  <a:srgbClr val="000000"/>
                </a:solidFill>
                <a:latin typeface="Public Sans"/>
                <a:ea typeface="Public Sans"/>
                <a:cs typeface="Public Sans"/>
                <a:sym typeface="Public Sans"/>
              </a:rPr>
              <a:t> </a:t>
            </a:r>
            <a:r>
              <a:rPr lang="en-US" sz="5600" dirty="0" err="1">
                <a:solidFill>
                  <a:srgbClr val="000000"/>
                </a:solidFill>
                <a:latin typeface="Public Sans"/>
                <a:ea typeface="Public Sans"/>
                <a:cs typeface="Public Sans"/>
                <a:sym typeface="Public Sans"/>
              </a:rPr>
              <a:t>thuật</a:t>
            </a:r>
            <a:r>
              <a:rPr lang="en-US" sz="5600" dirty="0">
                <a:solidFill>
                  <a:srgbClr val="000000"/>
                </a:solidFill>
                <a:latin typeface="Public Sans"/>
                <a:ea typeface="Public Sans"/>
                <a:cs typeface="Public Sans"/>
                <a:sym typeface="Public Sans"/>
              </a:rPr>
              <a:t> </a:t>
            </a:r>
            <a:r>
              <a:rPr lang="en-US" sz="5600" dirty="0" err="1">
                <a:solidFill>
                  <a:srgbClr val="000000"/>
                </a:solidFill>
                <a:latin typeface="Public Sans"/>
                <a:ea typeface="Public Sans"/>
                <a:cs typeface="Public Sans"/>
                <a:sym typeface="Public Sans"/>
              </a:rPr>
              <a:t>toán</a:t>
            </a:r>
            <a:r>
              <a:rPr lang="en-US" sz="5600" dirty="0">
                <a:solidFill>
                  <a:srgbClr val="000000"/>
                </a:solidFill>
                <a:latin typeface="Public Sans"/>
                <a:ea typeface="Public Sans"/>
                <a:cs typeface="Public Sans"/>
                <a:sym typeface="Public Sans"/>
              </a:rPr>
              <a:t> LCS :</a:t>
            </a:r>
          </a:p>
          <a:p>
            <a:pPr algn="l">
              <a:lnSpc>
                <a:spcPts val="6720"/>
              </a:lnSpc>
            </a:pPr>
            <a:endParaRPr lang="en-US" sz="5600" dirty="0">
              <a:solidFill>
                <a:srgbClr val="000000"/>
              </a:solidFill>
              <a:latin typeface="Public Sans"/>
              <a:ea typeface="Public Sans"/>
              <a:cs typeface="Public Sans"/>
              <a:sym typeface="Public Sans"/>
            </a:endParaRPr>
          </a:p>
        </p:txBody>
      </p:sp>
      <p:sp>
        <p:nvSpPr>
          <p:cNvPr id="7" name="TextBox 7"/>
          <p:cNvSpPr txBox="1"/>
          <p:nvPr/>
        </p:nvSpPr>
        <p:spPr>
          <a:xfrm>
            <a:off x="7723397" y="1406296"/>
            <a:ext cx="8916795" cy="7390741"/>
          </a:xfrm>
          <a:prstGeom prst="rect">
            <a:avLst/>
          </a:prstGeom>
        </p:spPr>
        <p:txBody>
          <a:bodyPr lIns="0" tIns="0" rIns="0" bIns="0" rtlCol="0" anchor="t">
            <a:spAutoFit/>
          </a:bodyPr>
          <a:lstStyle/>
          <a:p>
            <a:pPr marL="285750" indent="-285750" algn="l">
              <a:lnSpc>
                <a:spcPct val="150000"/>
              </a:lnSpc>
              <a:buFont typeface="Arial" panose="020B0604020202020204" pitchFamily="34" charset="0"/>
              <a:buChar char="•"/>
            </a:pPr>
            <a:r>
              <a:rPr lang="en-US" sz="3600" spc="51" dirty="0">
                <a:solidFill>
                  <a:srgbClr val="000000"/>
                </a:solidFill>
                <a:latin typeface="Nourd Light"/>
                <a:ea typeface="Nourd Light"/>
                <a:cs typeface="Nourd Light"/>
                <a:sym typeface="Nourd Light"/>
              </a:rPr>
              <a:t>So </a:t>
            </a:r>
            <a:r>
              <a:rPr lang="en-US" sz="3600" spc="51" dirty="0" err="1">
                <a:solidFill>
                  <a:srgbClr val="000000"/>
                </a:solidFill>
                <a:latin typeface="Nourd Light"/>
                <a:ea typeface="Nourd Light"/>
                <a:cs typeface="Nourd Light"/>
                <a:sym typeface="Nourd Light"/>
              </a:rPr>
              <a:t>sánh</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chuỗi</a:t>
            </a:r>
            <a:endParaRPr lang="en-US" sz="3600" spc="51" dirty="0">
              <a:solidFill>
                <a:srgbClr val="000000"/>
              </a:solidFill>
              <a:latin typeface="Nourd Light"/>
              <a:ea typeface="Nourd Light"/>
              <a:cs typeface="Nourd Light"/>
              <a:sym typeface="Nourd Light"/>
            </a:endParaRPr>
          </a:p>
          <a:p>
            <a:pPr marL="285750" indent="-285750" algn="l">
              <a:lnSpc>
                <a:spcPct val="150000"/>
              </a:lnSpc>
              <a:buFont typeface="Arial" panose="020B0604020202020204" pitchFamily="34" charset="0"/>
              <a:buChar char="•"/>
            </a:pPr>
            <a:r>
              <a:rPr lang="en-US" sz="3600" spc="51" dirty="0" err="1">
                <a:solidFill>
                  <a:srgbClr val="000000"/>
                </a:solidFill>
                <a:latin typeface="Nourd Light"/>
                <a:ea typeface="Nourd Light"/>
                <a:cs typeface="Nourd Light"/>
                <a:sym typeface="Nourd Light"/>
              </a:rPr>
              <a:t>Khôi</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phục</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dữ</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liệu</a:t>
            </a:r>
            <a:endParaRPr lang="en-US" sz="3600" spc="51" dirty="0">
              <a:solidFill>
                <a:srgbClr val="000000"/>
              </a:solidFill>
              <a:latin typeface="Nourd Light"/>
              <a:ea typeface="Nourd Light"/>
              <a:cs typeface="Nourd Light"/>
              <a:sym typeface="Nourd Light"/>
            </a:endParaRPr>
          </a:p>
          <a:p>
            <a:pPr marL="285750" indent="-285750" algn="l">
              <a:lnSpc>
                <a:spcPct val="150000"/>
              </a:lnSpc>
              <a:buFont typeface="Arial" panose="020B0604020202020204" pitchFamily="34" charset="0"/>
              <a:buChar char="•"/>
            </a:pPr>
            <a:r>
              <a:rPr lang="en-US" sz="3600" spc="51" dirty="0" err="1">
                <a:solidFill>
                  <a:srgbClr val="000000"/>
                </a:solidFill>
                <a:latin typeface="Nourd Light"/>
                <a:ea typeface="Nourd Light"/>
                <a:cs typeface="Nourd Light"/>
                <a:sym typeface="Nourd Light"/>
              </a:rPr>
              <a:t>Lập</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trình</a:t>
            </a:r>
            <a:r>
              <a:rPr lang="en-US" sz="3600" spc="51" dirty="0">
                <a:solidFill>
                  <a:srgbClr val="000000"/>
                </a:solidFill>
                <a:latin typeface="Nourd Light"/>
                <a:ea typeface="Nourd Light"/>
                <a:cs typeface="Nourd Light"/>
                <a:sym typeface="Nourd Light"/>
              </a:rPr>
              <a:t> di </a:t>
            </a:r>
            <a:r>
              <a:rPr lang="en-US" sz="3600" spc="51" dirty="0" err="1">
                <a:solidFill>
                  <a:srgbClr val="000000"/>
                </a:solidFill>
                <a:latin typeface="Nourd Light"/>
                <a:ea typeface="Nourd Light"/>
                <a:cs typeface="Nourd Light"/>
                <a:sym typeface="Nourd Light"/>
              </a:rPr>
              <a:t>truyền</a:t>
            </a:r>
            <a:r>
              <a:rPr lang="en-US" sz="3600" spc="51" dirty="0">
                <a:solidFill>
                  <a:srgbClr val="000000"/>
                </a:solidFill>
                <a:latin typeface="Nourd Light"/>
                <a:ea typeface="Nourd Light"/>
                <a:cs typeface="Nourd Light"/>
                <a:sym typeface="Nourd Light"/>
              </a:rPr>
              <a:t> (Bioinformatics)</a:t>
            </a:r>
          </a:p>
          <a:p>
            <a:pPr marL="285750" indent="-285750" algn="l">
              <a:lnSpc>
                <a:spcPct val="150000"/>
              </a:lnSpc>
              <a:buFont typeface="Arial" panose="020B0604020202020204" pitchFamily="34" charset="0"/>
              <a:buChar char="•"/>
            </a:pPr>
            <a:r>
              <a:rPr lang="en-US" sz="3600" spc="51" dirty="0" err="1">
                <a:solidFill>
                  <a:srgbClr val="000000"/>
                </a:solidFill>
                <a:latin typeface="Nourd Light"/>
                <a:ea typeface="Nourd Light"/>
                <a:cs typeface="Nourd Light"/>
                <a:sym typeface="Nourd Light"/>
              </a:rPr>
              <a:t>Nhận</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diện</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ngữ</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nghĩa</a:t>
            </a:r>
            <a:r>
              <a:rPr lang="en-US" sz="3600" spc="51" dirty="0">
                <a:solidFill>
                  <a:srgbClr val="000000"/>
                </a:solidFill>
                <a:latin typeface="Nourd Light"/>
                <a:ea typeface="Nourd Light"/>
                <a:cs typeface="Nourd Light"/>
                <a:sym typeface="Nourd Light"/>
              </a:rPr>
              <a:t> (Natural Language Processing)</a:t>
            </a:r>
          </a:p>
          <a:p>
            <a:pPr marL="285750" indent="-285750">
              <a:lnSpc>
                <a:spcPct val="150000"/>
              </a:lnSpc>
              <a:buFont typeface="Arial" panose="020B0604020202020204" pitchFamily="34" charset="0"/>
              <a:buChar char="•"/>
            </a:pPr>
            <a:r>
              <a:rPr lang="en-US" sz="3600" spc="51" dirty="0" err="1">
                <a:solidFill>
                  <a:srgbClr val="000000"/>
                </a:solidFill>
                <a:latin typeface="Nourd Light"/>
                <a:ea typeface="Nourd Light"/>
                <a:cs typeface="Nourd Light"/>
                <a:sym typeface="Nourd Light"/>
              </a:rPr>
              <a:t>Công</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cụ</a:t>
            </a:r>
            <a:r>
              <a:rPr lang="en-US" sz="3600" spc="51" dirty="0">
                <a:solidFill>
                  <a:srgbClr val="000000"/>
                </a:solidFill>
                <a:latin typeface="Nourd Light"/>
                <a:ea typeface="Nourd Light"/>
                <a:cs typeface="Nourd Light"/>
                <a:sym typeface="Nourd Light"/>
              </a:rPr>
              <a:t> so </a:t>
            </a:r>
            <a:r>
              <a:rPr lang="en-US" sz="3600" spc="51" dirty="0" err="1">
                <a:solidFill>
                  <a:srgbClr val="000000"/>
                </a:solidFill>
                <a:latin typeface="Nourd Light"/>
                <a:ea typeface="Nourd Light"/>
                <a:cs typeface="Nourd Light"/>
                <a:sym typeface="Nourd Light"/>
              </a:rPr>
              <a:t>sánh</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tài</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liệu</a:t>
            </a:r>
            <a:endParaRPr lang="en-US" sz="3600" spc="51" dirty="0">
              <a:solidFill>
                <a:srgbClr val="000000"/>
              </a:solidFill>
              <a:latin typeface="Nourd Light"/>
              <a:ea typeface="Nourd Light"/>
              <a:cs typeface="Nourd Light"/>
              <a:sym typeface="Nourd Light"/>
            </a:endParaRPr>
          </a:p>
          <a:p>
            <a:pPr marL="285750" indent="-285750">
              <a:lnSpc>
                <a:spcPct val="150000"/>
              </a:lnSpc>
              <a:buFont typeface="Arial" panose="020B0604020202020204" pitchFamily="34" charset="0"/>
              <a:buChar char="•"/>
            </a:pPr>
            <a:r>
              <a:rPr lang="en-US" sz="3600" spc="51" dirty="0">
                <a:solidFill>
                  <a:srgbClr val="000000"/>
                </a:solidFill>
                <a:latin typeface="Nourd"/>
                <a:ea typeface="Nourd"/>
                <a:cs typeface="Nourd"/>
                <a:sym typeface="Nourd"/>
              </a:rPr>
              <a:t> </a:t>
            </a:r>
            <a:r>
              <a:rPr lang="en-US" sz="3600" spc="51" dirty="0" err="1">
                <a:solidFill>
                  <a:srgbClr val="000000"/>
                </a:solidFill>
                <a:latin typeface="Nourd Light"/>
                <a:ea typeface="Nourd Light"/>
                <a:cs typeface="Nourd Light"/>
                <a:sym typeface="Nourd Light"/>
              </a:rPr>
              <a:t>Xây</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dựng</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trình</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biên</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dịch</a:t>
            </a:r>
            <a:endParaRPr lang="en-US" sz="3600" spc="51" dirty="0">
              <a:solidFill>
                <a:srgbClr val="000000"/>
              </a:solidFill>
              <a:latin typeface="Nourd Light"/>
              <a:ea typeface="Nourd Light"/>
              <a:cs typeface="Nourd Light"/>
              <a:sym typeface="Nourd Light"/>
            </a:endParaRPr>
          </a:p>
          <a:p>
            <a:pPr marL="285750" indent="-285750">
              <a:lnSpc>
                <a:spcPct val="150000"/>
              </a:lnSpc>
              <a:buFont typeface="Arial" panose="020B0604020202020204" pitchFamily="34" charset="0"/>
              <a:buChar char="•"/>
            </a:pPr>
            <a:r>
              <a:rPr lang="en-US" sz="3600" spc="51" dirty="0">
                <a:solidFill>
                  <a:srgbClr val="000000"/>
                </a:solidFill>
                <a:latin typeface="Nourd"/>
                <a:ea typeface="Nourd"/>
                <a:cs typeface="Nourd"/>
                <a:sym typeface="Nourd"/>
              </a:rPr>
              <a:t> </a:t>
            </a:r>
            <a:r>
              <a:rPr lang="en-US" sz="3600" spc="51" dirty="0" err="1">
                <a:solidFill>
                  <a:srgbClr val="000000"/>
                </a:solidFill>
                <a:latin typeface="Nourd Light"/>
                <a:ea typeface="Nourd Light"/>
                <a:cs typeface="Nourd Light"/>
                <a:sym typeface="Nourd Light"/>
              </a:rPr>
              <a:t>Phân</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tích</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dữ</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liệu</a:t>
            </a:r>
            <a:endParaRPr lang="en-US" sz="3600" spc="51" dirty="0">
              <a:solidFill>
                <a:srgbClr val="000000"/>
              </a:solidFill>
              <a:latin typeface="Nourd Light"/>
              <a:ea typeface="Nourd Light"/>
              <a:cs typeface="Nourd Light"/>
              <a:sym typeface="Nourd Light"/>
            </a:endParaRPr>
          </a:p>
          <a:p>
            <a:pPr marL="285750" indent="-285750">
              <a:lnSpc>
                <a:spcPct val="150000"/>
              </a:lnSpc>
              <a:buFont typeface="Arial" panose="020B0604020202020204" pitchFamily="34" charset="0"/>
              <a:buChar char="•"/>
            </a:pPr>
            <a:r>
              <a:rPr lang="en-US" sz="3600" spc="51" dirty="0">
                <a:solidFill>
                  <a:srgbClr val="000000"/>
                </a:solidFill>
                <a:latin typeface="Nourd"/>
                <a:ea typeface="Nourd"/>
                <a:cs typeface="Nourd"/>
                <a:sym typeface="Nourd"/>
              </a:rPr>
              <a:t> </a:t>
            </a:r>
            <a:r>
              <a:rPr lang="en-US" sz="3600" spc="51" dirty="0" err="1">
                <a:solidFill>
                  <a:srgbClr val="000000"/>
                </a:solidFill>
                <a:latin typeface="Nourd Light"/>
                <a:ea typeface="Nourd Light"/>
                <a:cs typeface="Nourd Light"/>
                <a:sym typeface="Nourd Light"/>
              </a:rPr>
              <a:t>Thiết</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kế</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phần</a:t>
            </a:r>
            <a:r>
              <a:rPr lang="en-US" sz="3600" spc="51" dirty="0">
                <a:solidFill>
                  <a:srgbClr val="000000"/>
                </a:solidFill>
                <a:latin typeface="Nourd Light"/>
                <a:ea typeface="Nourd Light"/>
                <a:cs typeface="Nourd Light"/>
                <a:sym typeface="Nourd Light"/>
              </a:rPr>
              <a:t> </a:t>
            </a:r>
            <a:r>
              <a:rPr lang="en-US" sz="3600" spc="51" dirty="0" err="1">
                <a:solidFill>
                  <a:srgbClr val="000000"/>
                </a:solidFill>
                <a:latin typeface="Nourd Light"/>
                <a:ea typeface="Nourd Light"/>
                <a:cs typeface="Nourd Light"/>
                <a:sym typeface="Nourd Light"/>
              </a:rPr>
              <a:t>mềm</a:t>
            </a:r>
            <a:endParaRPr lang="en-US" sz="3600" spc="51" dirty="0">
              <a:solidFill>
                <a:srgbClr val="000000"/>
              </a:solidFill>
              <a:latin typeface="Nourd Light"/>
              <a:ea typeface="Nourd Light"/>
              <a:cs typeface="Nourd Light"/>
              <a:sym typeface="Nourd Ligh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EDE8"/>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28700"/>
            <a:ext cx="16230600" cy="7233276"/>
            <a:chOff x="0" y="0"/>
            <a:chExt cx="5490351" cy="2446812"/>
          </a:xfrm>
        </p:grpSpPr>
        <p:sp>
          <p:nvSpPr>
            <p:cNvPr id="3" name="Freeform 3"/>
            <p:cNvSpPr/>
            <p:nvPr/>
          </p:nvSpPr>
          <p:spPr>
            <a:xfrm>
              <a:off x="0" y="0"/>
              <a:ext cx="5490351" cy="2446812"/>
            </a:xfrm>
            <a:custGeom>
              <a:avLst/>
              <a:gdLst/>
              <a:ahLst/>
              <a:cxnLst/>
              <a:rect l="l" t="t" r="r" b="b"/>
              <a:pathLst>
                <a:path w="5490351" h="2446812">
                  <a:moveTo>
                    <a:pt x="5365891" y="2446812"/>
                  </a:moveTo>
                  <a:lnTo>
                    <a:pt x="124460" y="2446812"/>
                  </a:lnTo>
                  <a:cubicBezTo>
                    <a:pt x="55880" y="2446812"/>
                    <a:pt x="0" y="2390932"/>
                    <a:pt x="0" y="2322352"/>
                  </a:cubicBezTo>
                  <a:lnTo>
                    <a:pt x="0" y="124460"/>
                  </a:lnTo>
                  <a:cubicBezTo>
                    <a:pt x="0" y="55880"/>
                    <a:pt x="55880" y="0"/>
                    <a:pt x="124460" y="0"/>
                  </a:cubicBezTo>
                  <a:lnTo>
                    <a:pt x="5365891" y="0"/>
                  </a:lnTo>
                  <a:cubicBezTo>
                    <a:pt x="5434471" y="0"/>
                    <a:pt x="5490351" y="55880"/>
                    <a:pt x="5490351" y="124460"/>
                  </a:cubicBezTo>
                  <a:lnTo>
                    <a:pt x="5490351" y="2322352"/>
                  </a:lnTo>
                  <a:cubicBezTo>
                    <a:pt x="5490351" y="2390932"/>
                    <a:pt x="5434471" y="2446812"/>
                    <a:pt x="5365891" y="2446812"/>
                  </a:cubicBezTo>
                  <a:close/>
                </a:path>
              </a:pathLst>
            </a:custGeom>
            <a:solidFill>
              <a:srgbClr val="FCFBF7"/>
            </a:solidFill>
          </p:spPr>
        </p:sp>
      </p:grpSp>
      <p:sp>
        <p:nvSpPr>
          <p:cNvPr id="4" name="TextBox 4"/>
          <p:cNvSpPr txBox="1"/>
          <p:nvPr/>
        </p:nvSpPr>
        <p:spPr>
          <a:xfrm>
            <a:off x="1028700" y="2432343"/>
            <a:ext cx="16543457" cy="3743325"/>
          </a:xfrm>
          <a:prstGeom prst="rect">
            <a:avLst/>
          </a:prstGeom>
        </p:spPr>
        <p:txBody>
          <a:bodyPr lIns="0" tIns="0" rIns="0" bIns="0" rtlCol="0" anchor="t">
            <a:spAutoFit/>
          </a:bodyPr>
          <a:lstStyle/>
          <a:p>
            <a:pPr algn="ctr">
              <a:lnSpc>
                <a:spcPts val="8160"/>
              </a:lnSpc>
            </a:pPr>
            <a:r>
              <a:rPr lang="en-US" sz="6800" dirty="0">
                <a:solidFill>
                  <a:srgbClr val="000000"/>
                </a:solidFill>
                <a:latin typeface="Public Sans"/>
                <a:ea typeface="Public Sans"/>
                <a:cs typeface="Public Sans"/>
                <a:sym typeface="Public Sans"/>
              </a:rPr>
              <a:t>V. </a:t>
            </a:r>
            <a:r>
              <a:rPr lang="en-US" sz="6800" dirty="0" err="1">
                <a:solidFill>
                  <a:srgbClr val="000000"/>
                </a:solidFill>
                <a:latin typeface="Public Sans"/>
                <a:ea typeface="Public Sans"/>
                <a:cs typeface="Public Sans"/>
                <a:sym typeface="Public Sans"/>
              </a:rPr>
              <a:t>Kết</a:t>
            </a:r>
            <a:r>
              <a:rPr lang="en-US" sz="6800" dirty="0">
                <a:solidFill>
                  <a:srgbClr val="000000"/>
                </a:solidFill>
                <a:latin typeface="Public Sans"/>
                <a:ea typeface="Public Sans"/>
                <a:cs typeface="Public Sans"/>
                <a:sym typeface="Public Sans"/>
              </a:rPr>
              <a:t> </a:t>
            </a:r>
            <a:r>
              <a:rPr lang="en-US" sz="6800" dirty="0" err="1">
                <a:solidFill>
                  <a:srgbClr val="000000"/>
                </a:solidFill>
                <a:latin typeface="Public Sans"/>
                <a:ea typeface="Public Sans"/>
                <a:cs typeface="Public Sans"/>
                <a:sym typeface="Public Sans"/>
              </a:rPr>
              <a:t>luận</a:t>
            </a:r>
            <a:endParaRPr lang="en-US" sz="6800" dirty="0">
              <a:solidFill>
                <a:srgbClr val="000000"/>
              </a:solidFill>
              <a:latin typeface="Public Sans"/>
              <a:ea typeface="Public Sans"/>
              <a:cs typeface="Public Sans"/>
              <a:sym typeface="Public Sans"/>
            </a:endParaRPr>
          </a:p>
          <a:p>
            <a:pPr algn="ctr">
              <a:lnSpc>
                <a:spcPts val="8160"/>
              </a:lnSpc>
            </a:pPr>
            <a:endParaRPr lang="en-US" sz="6800" dirty="0">
              <a:solidFill>
                <a:srgbClr val="000000"/>
              </a:solidFill>
              <a:latin typeface="Public Sans"/>
              <a:ea typeface="Public Sans"/>
              <a:cs typeface="Public Sans"/>
              <a:sym typeface="Public Sans"/>
            </a:endParaRPr>
          </a:p>
          <a:p>
            <a:pPr algn="ctr">
              <a:lnSpc>
                <a:spcPts val="5760"/>
              </a:lnSpc>
            </a:pPr>
            <a:r>
              <a:rPr lang="en-US" sz="4800" dirty="0" err="1">
                <a:solidFill>
                  <a:srgbClr val="000000"/>
                </a:solidFill>
                <a:latin typeface="Public Sans"/>
                <a:ea typeface="Public Sans"/>
                <a:cs typeface="Public Sans"/>
                <a:sym typeface="Public Sans"/>
              </a:rPr>
              <a:t>Hiệu</a:t>
            </a:r>
            <a:r>
              <a:rPr lang="en-US" sz="4800" dirty="0">
                <a:solidFill>
                  <a:srgbClr val="000000"/>
                </a:solidFill>
                <a:latin typeface="Public Sans"/>
                <a:ea typeface="Public Sans"/>
                <a:cs typeface="Public Sans"/>
                <a:sym typeface="Public Sans"/>
              </a:rPr>
              <a:t> </a:t>
            </a:r>
            <a:r>
              <a:rPr lang="en-US" sz="4800" dirty="0" err="1">
                <a:solidFill>
                  <a:srgbClr val="000000"/>
                </a:solidFill>
                <a:latin typeface="Public Sans"/>
                <a:ea typeface="Public Sans"/>
                <a:cs typeface="Public Sans"/>
                <a:sym typeface="Public Sans"/>
              </a:rPr>
              <a:t>quả</a:t>
            </a:r>
            <a:r>
              <a:rPr lang="en-US" sz="4800" dirty="0">
                <a:solidFill>
                  <a:srgbClr val="000000"/>
                </a:solidFill>
                <a:latin typeface="Public Sans"/>
                <a:ea typeface="Public Sans"/>
                <a:cs typeface="Public Sans"/>
                <a:sym typeface="Public Sans"/>
              </a:rPr>
              <a:t> </a:t>
            </a:r>
            <a:r>
              <a:rPr lang="en-US" sz="4800" dirty="0" err="1">
                <a:solidFill>
                  <a:srgbClr val="000000"/>
                </a:solidFill>
                <a:latin typeface="Public Sans"/>
                <a:ea typeface="Public Sans"/>
                <a:cs typeface="Public Sans"/>
                <a:sym typeface="Public Sans"/>
              </a:rPr>
              <a:t>của</a:t>
            </a:r>
            <a:r>
              <a:rPr lang="en-US" sz="4800" dirty="0">
                <a:solidFill>
                  <a:srgbClr val="000000"/>
                </a:solidFill>
                <a:latin typeface="Public Sans"/>
                <a:ea typeface="Public Sans"/>
                <a:cs typeface="Public Sans"/>
                <a:sym typeface="Public Sans"/>
              </a:rPr>
              <a:t> </a:t>
            </a:r>
            <a:r>
              <a:rPr lang="en-US" sz="4800" dirty="0" err="1">
                <a:solidFill>
                  <a:srgbClr val="000000"/>
                </a:solidFill>
                <a:latin typeface="Public Sans"/>
                <a:ea typeface="Public Sans"/>
                <a:cs typeface="Public Sans"/>
                <a:sym typeface="Public Sans"/>
              </a:rPr>
              <a:t>quy</a:t>
            </a:r>
            <a:r>
              <a:rPr lang="en-US" sz="4800" dirty="0">
                <a:solidFill>
                  <a:srgbClr val="000000"/>
                </a:solidFill>
                <a:latin typeface="Public Sans"/>
                <a:ea typeface="Public Sans"/>
                <a:cs typeface="Public Sans"/>
                <a:sym typeface="Public Sans"/>
              </a:rPr>
              <a:t> </a:t>
            </a:r>
            <a:r>
              <a:rPr lang="en-US" sz="4800" dirty="0" err="1">
                <a:solidFill>
                  <a:srgbClr val="000000"/>
                </a:solidFill>
                <a:latin typeface="Public Sans"/>
                <a:ea typeface="Public Sans"/>
                <a:cs typeface="Public Sans"/>
                <a:sym typeface="Public Sans"/>
              </a:rPr>
              <a:t>hoạch</a:t>
            </a:r>
            <a:r>
              <a:rPr lang="en-US" sz="4800" dirty="0">
                <a:solidFill>
                  <a:srgbClr val="000000"/>
                </a:solidFill>
                <a:latin typeface="Public Sans"/>
                <a:ea typeface="Public Sans"/>
                <a:cs typeface="Public Sans"/>
                <a:sym typeface="Public Sans"/>
              </a:rPr>
              <a:t> </a:t>
            </a:r>
            <a:r>
              <a:rPr lang="en-US" sz="4800" dirty="0" err="1">
                <a:solidFill>
                  <a:srgbClr val="000000"/>
                </a:solidFill>
                <a:latin typeface="Public Sans"/>
                <a:ea typeface="Public Sans"/>
                <a:cs typeface="Public Sans"/>
                <a:sym typeface="Public Sans"/>
              </a:rPr>
              <a:t>động</a:t>
            </a:r>
            <a:r>
              <a:rPr lang="en-US" sz="4800" dirty="0">
                <a:solidFill>
                  <a:srgbClr val="000000"/>
                </a:solidFill>
                <a:latin typeface="Public Sans"/>
                <a:ea typeface="Public Sans"/>
                <a:cs typeface="Public Sans"/>
                <a:sym typeface="Public Sans"/>
              </a:rPr>
              <a:t> </a:t>
            </a:r>
            <a:r>
              <a:rPr lang="en-US" sz="4800" dirty="0" err="1">
                <a:solidFill>
                  <a:srgbClr val="000000"/>
                </a:solidFill>
                <a:latin typeface="Public Sans"/>
                <a:ea typeface="Public Sans"/>
                <a:cs typeface="Public Sans"/>
                <a:sym typeface="Public Sans"/>
              </a:rPr>
              <a:t>trong</a:t>
            </a:r>
            <a:r>
              <a:rPr lang="en-US" sz="4800" dirty="0">
                <a:solidFill>
                  <a:srgbClr val="000000"/>
                </a:solidFill>
                <a:latin typeface="Public Sans"/>
                <a:ea typeface="Public Sans"/>
                <a:cs typeface="Public Sans"/>
                <a:sym typeface="Public Sans"/>
              </a:rPr>
              <a:t> LCS</a:t>
            </a:r>
          </a:p>
          <a:p>
            <a:pPr algn="ctr">
              <a:lnSpc>
                <a:spcPts val="7560"/>
              </a:lnSpc>
            </a:pPr>
            <a:endParaRPr lang="en-US" sz="4800" dirty="0">
              <a:solidFill>
                <a:srgbClr val="000000"/>
              </a:solidFill>
              <a:latin typeface="Public Sans"/>
              <a:ea typeface="Public Sans"/>
              <a:cs typeface="Public Sans"/>
              <a:sym typeface="Public Sans"/>
            </a:endParaRPr>
          </a:p>
        </p:txBody>
      </p:sp>
      <p:sp>
        <p:nvSpPr>
          <p:cNvPr id="5" name="AutoShape 5"/>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6" name="AutoShape 6"/>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EDE8"/>
        </a:solidFill>
        <a:effectLst/>
      </p:bgPr>
    </p:bg>
    <p:spTree>
      <p:nvGrpSpPr>
        <p:cNvPr id="1" name=""/>
        <p:cNvGrpSpPr/>
        <p:nvPr/>
      </p:nvGrpSpPr>
      <p:grpSpPr>
        <a:xfrm>
          <a:off x="0" y="0"/>
          <a:ext cx="0" cy="0"/>
          <a:chOff x="0" y="0"/>
          <a:chExt cx="0" cy="0"/>
        </a:xfrm>
      </p:grpSpPr>
      <p:sp>
        <p:nvSpPr>
          <p:cNvPr id="2" name="AutoShape 2"/>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3" name="AutoShape 3"/>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4" name="Group 4"/>
          <p:cNvGrpSpPr/>
          <p:nvPr/>
        </p:nvGrpSpPr>
        <p:grpSpPr>
          <a:xfrm>
            <a:off x="5048002" y="1028700"/>
            <a:ext cx="12211298" cy="7233276"/>
            <a:chOff x="0" y="0"/>
            <a:chExt cx="4130736" cy="2446812"/>
          </a:xfrm>
        </p:grpSpPr>
        <p:sp>
          <p:nvSpPr>
            <p:cNvPr id="5" name="Freeform 5"/>
            <p:cNvSpPr/>
            <p:nvPr/>
          </p:nvSpPr>
          <p:spPr>
            <a:xfrm>
              <a:off x="0" y="0"/>
              <a:ext cx="4130736" cy="2446812"/>
            </a:xfrm>
            <a:custGeom>
              <a:avLst/>
              <a:gdLst/>
              <a:ahLst/>
              <a:cxnLst/>
              <a:rect l="l" t="t" r="r" b="b"/>
              <a:pathLst>
                <a:path w="4130736" h="2446812">
                  <a:moveTo>
                    <a:pt x="4006276" y="2446812"/>
                  </a:moveTo>
                  <a:lnTo>
                    <a:pt x="124460" y="2446812"/>
                  </a:lnTo>
                  <a:cubicBezTo>
                    <a:pt x="55880" y="2446812"/>
                    <a:pt x="0" y="2390932"/>
                    <a:pt x="0" y="2322352"/>
                  </a:cubicBezTo>
                  <a:lnTo>
                    <a:pt x="0" y="124460"/>
                  </a:lnTo>
                  <a:cubicBezTo>
                    <a:pt x="0" y="55880"/>
                    <a:pt x="55880" y="0"/>
                    <a:pt x="124460" y="0"/>
                  </a:cubicBezTo>
                  <a:lnTo>
                    <a:pt x="4006276" y="0"/>
                  </a:lnTo>
                  <a:cubicBezTo>
                    <a:pt x="4074856" y="0"/>
                    <a:pt x="4130736" y="55880"/>
                    <a:pt x="4130736" y="124460"/>
                  </a:cubicBezTo>
                  <a:lnTo>
                    <a:pt x="4130736" y="2322352"/>
                  </a:lnTo>
                  <a:cubicBezTo>
                    <a:pt x="4130736" y="2390932"/>
                    <a:pt x="4074856" y="2446812"/>
                    <a:pt x="4006276" y="2446812"/>
                  </a:cubicBezTo>
                  <a:close/>
                </a:path>
              </a:pathLst>
            </a:custGeom>
            <a:solidFill>
              <a:srgbClr val="FCFBF7"/>
            </a:solidFill>
          </p:spPr>
        </p:sp>
      </p:grpSp>
      <p:sp>
        <p:nvSpPr>
          <p:cNvPr id="6" name="TextBox 6"/>
          <p:cNvSpPr txBox="1"/>
          <p:nvPr/>
        </p:nvSpPr>
        <p:spPr>
          <a:xfrm>
            <a:off x="873006" y="1368738"/>
            <a:ext cx="2692944" cy="6553200"/>
          </a:xfrm>
          <a:prstGeom prst="rect">
            <a:avLst/>
          </a:prstGeom>
        </p:spPr>
        <p:txBody>
          <a:bodyPr lIns="0" tIns="0" rIns="0" bIns="0" rtlCol="0" anchor="t">
            <a:spAutoFit/>
          </a:bodyPr>
          <a:lstStyle/>
          <a:p>
            <a:pPr algn="ctr">
              <a:lnSpc>
                <a:spcPts val="6480"/>
              </a:lnSpc>
            </a:pPr>
            <a:r>
              <a:rPr lang="en-US" sz="5400">
                <a:solidFill>
                  <a:srgbClr val="000000"/>
                </a:solidFill>
                <a:latin typeface="Public Sans"/>
                <a:ea typeface="Public Sans"/>
                <a:cs typeface="Public Sans"/>
                <a:sym typeface="Public Sans"/>
              </a:rPr>
              <a:t>Hiệu quả của quy hoạch động trong LCS</a:t>
            </a:r>
          </a:p>
          <a:p>
            <a:pPr algn="ctr">
              <a:lnSpc>
                <a:spcPts val="6480"/>
              </a:lnSpc>
            </a:pPr>
            <a:endParaRPr lang="en-US" sz="5400">
              <a:solidFill>
                <a:srgbClr val="000000"/>
              </a:solidFill>
              <a:latin typeface="Public Sans"/>
              <a:ea typeface="Public Sans"/>
              <a:cs typeface="Public Sans"/>
              <a:sym typeface="Public Sans"/>
            </a:endParaRPr>
          </a:p>
        </p:txBody>
      </p:sp>
      <p:sp>
        <p:nvSpPr>
          <p:cNvPr id="9" name="TextBox 9"/>
          <p:cNvSpPr txBox="1"/>
          <p:nvPr/>
        </p:nvSpPr>
        <p:spPr>
          <a:xfrm>
            <a:off x="5832743" y="1611229"/>
            <a:ext cx="10641815" cy="6331589"/>
          </a:xfrm>
          <a:prstGeom prst="rect">
            <a:avLst/>
          </a:prstGeom>
        </p:spPr>
        <p:txBody>
          <a:bodyPr lIns="0" tIns="0" rIns="0" bIns="0" rtlCol="0" anchor="t">
            <a:spAutoFit/>
          </a:bodyPr>
          <a:lstStyle/>
          <a:p>
            <a:pPr algn="l">
              <a:lnSpc>
                <a:spcPts val="3642"/>
              </a:lnSpc>
            </a:pPr>
            <a:r>
              <a:rPr lang="en-US" sz="2428">
                <a:solidFill>
                  <a:srgbClr val="000000"/>
                </a:solidFill>
                <a:latin typeface="Nourd Light"/>
                <a:ea typeface="Nourd Light"/>
                <a:cs typeface="Nourd Light"/>
                <a:sym typeface="Nourd Light"/>
              </a:rPr>
              <a:t>1. Giảm độ phức tạp thời gian</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Độ phức tạp của thuật toán LCS với quy hoạch động là O(n×m) với n và m là độ dài của hai chuỗi.</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Không sử dụng quy hoạch động, phương pháp quay lui có thể lên đến O(2^max⁡(n,m)), không khả thi cho chuỗi dài.</a:t>
            </a:r>
          </a:p>
          <a:p>
            <a:pPr algn="l">
              <a:lnSpc>
                <a:spcPts val="3642"/>
              </a:lnSpc>
            </a:pPr>
            <a:r>
              <a:rPr lang="en-US" sz="2428">
                <a:solidFill>
                  <a:srgbClr val="000000"/>
                </a:solidFill>
                <a:latin typeface="Nourd Light"/>
                <a:ea typeface="Nourd Light"/>
                <a:cs typeface="Nourd Light"/>
                <a:sym typeface="Nourd Light"/>
              </a:rPr>
              <a:t>2. Lưu trữ kết quả trung gian</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Quy hoạch động lưu trữ kết quả trung gian trong ma trận, tránh tính toán lại.</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Giá trị LCS cho cặp chỉ số (i, j) có thể tái sử dụng, tăng hiệu suất.</a:t>
            </a:r>
          </a:p>
          <a:p>
            <a:pPr algn="l">
              <a:lnSpc>
                <a:spcPts val="3642"/>
              </a:lnSpc>
            </a:pPr>
            <a:r>
              <a:rPr lang="en-US" sz="2428">
                <a:solidFill>
                  <a:srgbClr val="000000"/>
                </a:solidFill>
                <a:latin typeface="Nourd Light"/>
                <a:ea typeface="Nourd Light"/>
                <a:cs typeface="Nourd Light"/>
                <a:sym typeface="Nourd Light"/>
              </a:rPr>
              <a:t>3. Giải quyết các bài toán con</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Chia bài toán lớn thành bài toán con nhỏ, giải quyết độc lập và kết hợp kết quả.</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Quá trình tính toán hiệu quả và dễ theo dõi.</a:t>
            </a:r>
          </a:p>
          <a:p>
            <a:pPr algn="l">
              <a:lnSpc>
                <a:spcPts val="3642"/>
              </a:lnSpc>
            </a:pPr>
            <a:endParaRPr lang="en-US" sz="2428">
              <a:solidFill>
                <a:srgbClr val="000000"/>
              </a:solidFill>
              <a:latin typeface="Nourd Light"/>
              <a:ea typeface="Nourd Light"/>
              <a:cs typeface="Nourd Light"/>
              <a:sym typeface="Nourd Ligh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EDE8"/>
        </a:solidFill>
        <a:effectLst/>
      </p:bgPr>
    </p:bg>
    <p:spTree>
      <p:nvGrpSpPr>
        <p:cNvPr id="1" name=""/>
        <p:cNvGrpSpPr/>
        <p:nvPr/>
      </p:nvGrpSpPr>
      <p:grpSpPr>
        <a:xfrm>
          <a:off x="0" y="0"/>
          <a:ext cx="0" cy="0"/>
          <a:chOff x="0" y="0"/>
          <a:chExt cx="0" cy="0"/>
        </a:xfrm>
      </p:grpSpPr>
      <p:sp>
        <p:nvSpPr>
          <p:cNvPr id="2" name="AutoShape 2"/>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3" name="AutoShape 3"/>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4" name="Group 4"/>
          <p:cNvGrpSpPr/>
          <p:nvPr/>
        </p:nvGrpSpPr>
        <p:grpSpPr>
          <a:xfrm>
            <a:off x="5048002" y="1028700"/>
            <a:ext cx="12211298" cy="7233276"/>
            <a:chOff x="0" y="0"/>
            <a:chExt cx="4130736" cy="2446812"/>
          </a:xfrm>
        </p:grpSpPr>
        <p:sp>
          <p:nvSpPr>
            <p:cNvPr id="5" name="Freeform 5"/>
            <p:cNvSpPr/>
            <p:nvPr/>
          </p:nvSpPr>
          <p:spPr>
            <a:xfrm>
              <a:off x="0" y="0"/>
              <a:ext cx="4130736" cy="2446812"/>
            </a:xfrm>
            <a:custGeom>
              <a:avLst/>
              <a:gdLst/>
              <a:ahLst/>
              <a:cxnLst/>
              <a:rect l="l" t="t" r="r" b="b"/>
              <a:pathLst>
                <a:path w="4130736" h="2446812">
                  <a:moveTo>
                    <a:pt x="4006276" y="2446812"/>
                  </a:moveTo>
                  <a:lnTo>
                    <a:pt x="124460" y="2446812"/>
                  </a:lnTo>
                  <a:cubicBezTo>
                    <a:pt x="55880" y="2446812"/>
                    <a:pt x="0" y="2390932"/>
                    <a:pt x="0" y="2322352"/>
                  </a:cubicBezTo>
                  <a:lnTo>
                    <a:pt x="0" y="124460"/>
                  </a:lnTo>
                  <a:cubicBezTo>
                    <a:pt x="0" y="55880"/>
                    <a:pt x="55880" y="0"/>
                    <a:pt x="124460" y="0"/>
                  </a:cubicBezTo>
                  <a:lnTo>
                    <a:pt x="4006276" y="0"/>
                  </a:lnTo>
                  <a:cubicBezTo>
                    <a:pt x="4074856" y="0"/>
                    <a:pt x="4130736" y="55880"/>
                    <a:pt x="4130736" y="124460"/>
                  </a:cubicBezTo>
                  <a:lnTo>
                    <a:pt x="4130736" y="2322352"/>
                  </a:lnTo>
                  <a:cubicBezTo>
                    <a:pt x="4130736" y="2390932"/>
                    <a:pt x="4074856" y="2446812"/>
                    <a:pt x="4006276" y="2446812"/>
                  </a:cubicBezTo>
                  <a:close/>
                </a:path>
              </a:pathLst>
            </a:custGeom>
            <a:solidFill>
              <a:srgbClr val="FCFBF7"/>
            </a:solidFill>
          </p:spPr>
        </p:sp>
      </p:grpSp>
      <p:sp>
        <p:nvSpPr>
          <p:cNvPr id="6" name="TextBox 6"/>
          <p:cNvSpPr txBox="1"/>
          <p:nvPr/>
        </p:nvSpPr>
        <p:spPr>
          <a:xfrm>
            <a:off x="873006" y="1368738"/>
            <a:ext cx="2692944" cy="6553200"/>
          </a:xfrm>
          <a:prstGeom prst="rect">
            <a:avLst/>
          </a:prstGeom>
        </p:spPr>
        <p:txBody>
          <a:bodyPr lIns="0" tIns="0" rIns="0" bIns="0" rtlCol="0" anchor="t">
            <a:spAutoFit/>
          </a:bodyPr>
          <a:lstStyle/>
          <a:p>
            <a:pPr algn="ctr">
              <a:lnSpc>
                <a:spcPts val="6480"/>
              </a:lnSpc>
            </a:pPr>
            <a:r>
              <a:rPr lang="en-US" sz="5400">
                <a:solidFill>
                  <a:srgbClr val="000000"/>
                </a:solidFill>
                <a:latin typeface="Public Sans"/>
                <a:ea typeface="Public Sans"/>
                <a:cs typeface="Public Sans"/>
                <a:sym typeface="Public Sans"/>
              </a:rPr>
              <a:t>Hiệu quả của quy hoạch động trong LCS</a:t>
            </a:r>
          </a:p>
          <a:p>
            <a:pPr algn="ctr">
              <a:lnSpc>
                <a:spcPts val="6480"/>
              </a:lnSpc>
            </a:pPr>
            <a:endParaRPr lang="en-US" sz="5400">
              <a:solidFill>
                <a:srgbClr val="000000"/>
              </a:solidFill>
              <a:latin typeface="Public Sans"/>
              <a:ea typeface="Public Sans"/>
              <a:cs typeface="Public Sans"/>
              <a:sym typeface="Public Sans"/>
            </a:endParaRPr>
          </a:p>
        </p:txBody>
      </p:sp>
      <p:sp>
        <p:nvSpPr>
          <p:cNvPr id="9" name="TextBox 9"/>
          <p:cNvSpPr txBox="1"/>
          <p:nvPr/>
        </p:nvSpPr>
        <p:spPr>
          <a:xfrm>
            <a:off x="5832743" y="2581463"/>
            <a:ext cx="10641815" cy="4061075"/>
          </a:xfrm>
          <a:prstGeom prst="rect">
            <a:avLst/>
          </a:prstGeom>
        </p:spPr>
        <p:txBody>
          <a:bodyPr lIns="0" tIns="0" rIns="0" bIns="0" rtlCol="0" anchor="t">
            <a:spAutoFit/>
          </a:bodyPr>
          <a:lstStyle/>
          <a:p>
            <a:pPr algn="l">
              <a:lnSpc>
                <a:spcPts val="3642"/>
              </a:lnSpc>
            </a:pPr>
            <a:r>
              <a:rPr lang="en-US" sz="2428">
                <a:solidFill>
                  <a:srgbClr val="000000"/>
                </a:solidFill>
                <a:latin typeface="Nourd Light"/>
                <a:ea typeface="Nourd Light"/>
                <a:cs typeface="Nourd Light"/>
                <a:sym typeface="Nourd Light"/>
              </a:rPr>
              <a:t>Tính khả thi với chuỗi lớn</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Quy hoạch động xử lý chuỗi dài (vài nghìn ký tự) với kết quả chính xác trong thời gian hợp lý.</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Là lựa chọn tối ưu trong các ứng dụng dữ liệu lớn.</a:t>
            </a:r>
          </a:p>
          <a:p>
            <a:pPr algn="l">
              <a:lnSpc>
                <a:spcPts val="3642"/>
              </a:lnSpc>
            </a:pPr>
            <a:r>
              <a:rPr lang="en-US" sz="2428">
                <a:solidFill>
                  <a:srgbClr val="000000"/>
                </a:solidFill>
                <a:latin typeface="Nourd Light"/>
                <a:ea typeface="Nourd Light"/>
                <a:cs typeface="Nourd Light"/>
                <a:sym typeface="Nourd Light"/>
              </a:rPr>
              <a:t>5. Dễ dàng mở rộng và điều chỉnh</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Quy hoạch động có thể điều chỉnh cho các bài toán tương tự (như cho phép xóa, chèn ký tự).</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Tính linh hoạt cao trong phát triển giải pháp cho các bài toán khác.</a:t>
            </a:r>
          </a:p>
          <a:p>
            <a:pPr algn="l">
              <a:lnSpc>
                <a:spcPts val="3642"/>
              </a:lnSpc>
            </a:pPr>
            <a:endParaRPr lang="en-US" sz="2428">
              <a:solidFill>
                <a:srgbClr val="000000"/>
              </a:solidFill>
              <a:latin typeface="Nourd Light"/>
              <a:ea typeface="Nourd Light"/>
              <a:cs typeface="Nourd Light"/>
              <a:sym typeface="Nourd Ligh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EDE8"/>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28700"/>
            <a:ext cx="16230600" cy="7233276"/>
            <a:chOff x="0" y="0"/>
            <a:chExt cx="5490351" cy="2446812"/>
          </a:xfrm>
        </p:grpSpPr>
        <p:sp>
          <p:nvSpPr>
            <p:cNvPr id="3" name="Freeform 3"/>
            <p:cNvSpPr/>
            <p:nvPr/>
          </p:nvSpPr>
          <p:spPr>
            <a:xfrm>
              <a:off x="0" y="0"/>
              <a:ext cx="5490351" cy="2446812"/>
            </a:xfrm>
            <a:custGeom>
              <a:avLst/>
              <a:gdLst/>
              <a:ahLst/>
              <a:cxnLst/>
              <a:rect l="l" t="t" r="r" b="b"/>
              <a:pathLst>
                <a:path w="5490351" h="2446812">
                  <a:moveTo>
                    <a:pt x="5365891" y="2446812"/>
                  </a:moveTo>
                  <a:lnTo>
                    <a:pt x="124460" y="2446812"/>
                  </a:lnTo>
                  <a:cubicBezTo>
                    <a:pt x="55880" y="2446812"/>
                    <a:pt x="0" y="2390932"/>
                    <a:pt x="0" y="2322352"/>
                  </a:cubicBezTo>
                  <a:lnTo>
                    <a:pt x="0" y="124460"/>
                  </a:lnTo>
                  <a:cubicBezTo>
                    <a:pt x="0" y="55880"/>
                    <a:pt x="55880" y="0"/>
                    <a:pt x="124460" y="0"/>
                  </a:cubicBezTo>
                  <a:lnTo>
                    <a:pt x="5365891" y="0"/>
                  </a:lnTo>
                  <a:cubicBezTo>
                    <a:pt x="5434471" y="0"/>
                    <a:pt x="5490351" y="55880"/>
                    <a:pt x="5490351" y="124460"/>
                  </a:cubicBezTo>
                  <a:lnTo>
                    <a:pt x="5490351" y="2322352"/>
                  </a:lnTo>
                  <a:cubicBezTo>
                    <a:pt x="5490351" y="2390932"/>
                    <a:pt x="5434471" y="2446812"/>
                    <a:pt x="5365891" y="2446812"/>
                  </a:cubicBezTo>
                  <a:close/>
                </a:path>
              </a:pathLst>
            </a:custGeom>
            <a:solidFill>
              <a:srgbClr val="FCFBF7"/>
            </a:solidFill>
          </p:spPr>
        </p:sp>
      </p:grpSp>
      <p:sp>
        <p:nvSpPr>
          <p:cNvPr id="4" name="TextBox 4"/>
          <p:cNvSpPr txBox="1"/>
          <p:nvPr/>
        </p:nvSpPr>
        <p:spPr>
          <a:xfrm>
            <a:off x="1028700" y="2406963"/>
            <a:ext cx="16543457" cy="4467225"/>
          </a:xfrm>
          <a:prstGeom prst="rect">
            <a:avLst/>
          </a:prstGeom>
        </p:spPr>
        <p:txBody>
          <a:bodyPr lIns="0" tIns="0" rIns="0" bIns="0" rtlCol="0" anchor="t">
            <a:spAutoFit/>
          </a:bodyPr>
          <a:lstStyle/>
          <a:p>
            <a:pPr algn="ctr">
              <a:lnSpc>
                <a:spcPts val="8160"/>
              </a:lnSpc>
            </a:pPr>
            <a:r>
              <a:rPr lang="en-US" sz="6800" dirty="0">
                <a:solidFill>
                  <a:srgbClr val="000000"/>
                </a:solidFill>
                <a:latin typeface="Public Sans"/>
                <a:ea typeface="Public Sans"/>
                <a:cs typeface="Public Sans"/>
                <a:sym typeface="Public Sans"/>
              </a:rPr>
              <a:t>V. </a:t>
            </a:r>
            <a:r>
              <a:rPr lang="en-US" sz="6800" dirty="0" err="1">
                <a:solidFill>
                  <a:srgbClr val="000000"/>
                </a:solidFill>
                <a:latin typeface="Public Sans"/>
                <a:ea typeface="Public Sans"/>
                <a:cs typeface="Public Sans"/>
                <a:sym typeface="Public Sans"/>
              </a:rPr>
              <a:t>Kết</a:t>
            </a:r>
            <a:r>
              <a:rPr lang="en-US" sz="6800" dirty="0">
                <a:solidFill>
                  <a:srgbClr val="000000"/>
                </a:solidFill>
                <a:latin typeface="Public Sans"/>
                <a:ea typeface="Public Sans"/>
                <a:cs typeface="Public Sans"/>
                <a:sym typeface="Public Sans"/>
              </a:rPr>
              <a:t> </a:t>
            </a:r>
            <a:r>
              <a:rPr lang="en-US" sz="6800" dirty="0" err="1">
                <a:solidFill>
                  <a:srgbClr val="000000"/>
                </a:solidFill>
                <a:latin typeface="Public Sans"/>
                <a:ea typeface="Public Sans"/>
                <a:cs typeface="Public Sans"/>
                <a:sym typeface="Public Sans"/>
              </a:rPr>
              <a:t>luận</a:t>
            </a:r>
            <a:endParaRPr lang="en-US" sz="6800" dirty="0">
              <a:solidFill>
                <a:srgbClr val="000000"/>
              </a:solidFill>
              <a:latin typeface="Public Sans"/>
              <a:ea typeface="Public Sans"/>
              <a:cs typeface="Public Sans"/>
              <a:sym typeface="Public Sans"/>
            </a:endParaRPr>
          </a:p>
          <a:p>
            <a:pPr algn="ctr">
              <a:lnSpc>
                <a:spcPts val="8160"/>
              </a:lnSpc>
            </a:pPr>
            <a:endParaRPr lang="en-US" sz="6800" dirty="0">
              <a:solidFill>
                <a:srgbClr val="000000"/>
              </a:solidFill>
              <a:latin typeface="Public Sans"/>
              <a:ea typeface="Public Sans"/>
              <a:cs typeface="Public Sans"/>
              <a:sym typeface="Public Sans"/>
            </a:endParaRPr>
          </a:p>
          <a:p>
            <a:pPr algn="ctr">
              <a:lnSpc>
                <a:spcPts val="5760"/>
              </a:lnSpc>
            </a:pPr>
            <a:r>
              <a:rPr lang="en-US" sz="4800" dirty="0" err="1">
                <a:solidFill>
                  <a:srgbClr val="000000"/>
                </a:solidFill>
                <a:latin typeface="Public Sans"/>
                <a:ea typeface="Public Sans"/>
                <a:cs typeface="Public Sans"/>
                <a:sym typeface="Public Sans"/>
              </a:rPr>
              <a:t>Tiềm</a:t>
            </a:r>
            <a:r>
              <a:rPr lang="en-US" sz="4800" dirty="0">
                <a:solidFill>
                  <a:srgbClr val="000000"/>
                </a:solidFill>
                <a:latin typeface="Public Sans"/>
                <a:ea typeface="Public Sans"/>
                <a:cs typeface="Public Sans"/>
                <a:sym typeface="Public Sans"/>
              </a:rPr>
              <a:t> </a:t>
            </a:r>
            <a:r>
              <a:rPr lang="en-US" sz="4800" dirty="0" err="1">
                <a:solidFill>
                  <a:srgbClr val="000000"/>
                </a:solidFill>
                <a:latin typeface="Public Sans"/>
                <a:ea typeface="Public Sans"/>
                <a:cs typeface="Public Sans"/>
                <a:sym typeface="Public Sans"/>
              </a:rPr>
              <a:t>năng</a:t>
            </a:r>
            <a:r>
              <a:rPr lang="en-US" sz="4800" dirty="0">
                <a:solidFill>
                  <a:srgbClr val="000000"/>
                </a:solidFill>
                <a:latin typeface="Public Sans"/>
                <a:ea typeface="Public Sans"/>
                <a:cs typeface="Public Sans"/>
                <a:sym typeface="Public Sans"/>
              </a:rPr>
              <a:t> </a:t>
            </a:r>
            <a:r>
              <a:rPr lang="en-US" sz="4800" dirty="0" err="1">
                <a:solidFill>
                  <a:srgbClr val="000000"/>
                </a:solidFill>
                <a:latin typeface="Public Sans"/>
                <a:ea typeface="Public Sans"/>
                <a:cs typeface="Public Sans"/>
                <a:sym typeface="Public Sans"/>
              </a:rPr>
              <a:t>tối</a:t>
            </a:r>
            <a:r>
              <a:rPr lang="en-US" sz="4800" dirty="0">
                <a:solidFill>
                  <a:srgbClr val="000000"/>
                </a:solidFill>
                <a:latin typeface="Public Sans"/>
                <a:ea typeface="Public Sans"/>
                <a:cs typeface="Public Sans"/>
                <a:sym typeface="Public Sans"/>
              </a:rPr>
              <a:t> </a:t>
            </a:r>
            <a:r>
              <a:rPr lang="en-US" sz="4800" dirty="0" err="1">
                <a:solidFill>
                  <a:srgbClr val="000000"/>
                </a:solidFill>
                <a:latin typeface="Public Sans"/>
                <a:ea typeface="Public Sans"/>
                <a:cs typeface="Public Sans"/>
                <a:sym typeface="Public Sans"/>
              </a:rPr>
              <a:t>ưu</a:t>
            </a:r>
            <a:r>
              <a:rPr lang="en-US" sz="4800" dirty="0">
                <a:solidFill>
                  <a:srgbClr val="000000"/>
                </a:solidFill>
                <a:latin typeface="Public Sans"/>
                <a:ea typeface="Public Sans"/>
                <a:cs typeface="Public Sans"/>
                <a:sym typeface="Public Sans"/>
              </a:rPr>
              <a:t> </a:t>
            </a:r>
            <a:r>
              <a:rPr lang="en-US" sz="4800" dirty="0" err="1">
                <a:solidFill>
                  <a:srgbClr val="000000"/>
                </a:solidFill>
                <a:latin typeface="Public Sans"/>
                <a:ea typeface="Public Sans"/>
                <a:cs typeface="Public Sans"/>
                <a:sym typeface="Public Sans"/>
              </a:rPr>
              <a:t>hoá</a:t>
            </a:r>
            <a:r>
              <a:rPr lang="en-US" sz="4800" dirty="0">
                <a:solidFill>
                  <a:srgbClr val="000000"/>
                </a:solidFill>
                <a:latin typeface="Public Sans"/>
                <a:ea typeface="Public Sans"/>
                <a:cs typeface="Public Sans"/>
                <a:sym typeface="Public Sans"/>
              </a:rPr>
              <a:t> </a:t>
            </a:r>
            <a:r>
              <a:rPr lang="en-US" sz="4800" dirty="0" err="1">
                <a:solidFill>
                  <a:srgbClr val="000000"/>
                </a:solidFill>
                <a:latin typeface="Public Sans"/>
                <a:ea typeface="Public Sans"/>
                <a:cs typeface="Public Sans"/>
                <a:sym typeface="Public Sans"/>
              </a:rPr>
              <a:t>thêm</a:t>
            </a:r>
            <a:endParaRPr lang="en-US" sz="4800" dirty="0">
              <a:solidFill>
                <a:srgbClr val="000000"/>
              </a:solidFill>
              <a:latin typeface="Public Sans"/>
              <a:ea typeface="Public Sans"/>
              <a:cs typeface="Public Sans"/>
              <a:sym typeface="Public Sans"/>
            </a:endParaRPr>
          </a:p>
          <a:p>
            <a:pPr algn="ctr">
              <a:lnSpc>
                <a:spcPts val="5760"/>
              </a:lnSpc>
            </a:pPr>
            <a:endParaRPr lang="en-US" sz="4800" dirty="0">
              <a:solidFill>
                <a:srgbClr val="000000"/>
              </a:solidFill>
              <a:latin typeface="Public Sans"/>
              <a:ea typeface="Public Sans"/>
              <a:cs typeface="Public Sans"/>
              <a:sym typeface="Public Sans"/>
            </a:endParaRPr>
          </a:p>
          <a:p>
            <a:pPr algn="ctr">
              <a:lnSpc>
                <a:spcPts val="7560"/>
              </a:lnSpc>
            </a:pPr>
            <a:endParaRPr lang="en-US" sz="4800" dirty="0">
              <a:solidFill>
                <a:srgbClr val="000000"/>
              </a:solidFill>
              <a:latin typeface="Public Sans"/>
              <a:ea typeface="Public Sans"/>
              <a:cs typeface="Public Sans"/>
              <a:sym typeface="Public Sans"/>
            </a:endParaRPr>
          </a:p>
        </p:txBody>
      </p:sp>
      <p:sp>
        <p:nvSpPr>
          <p:cNvPr id="5" name="AutoShape 5"/>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6" name="AutoShape 6"/>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4EDE8"/>
        </a:solidFill>
        <a:effectLst/>
      </p:bgPr>
    </p:bg>
    <p:spTree>
      <p:nvGrpSpPr>
        <p:cNvPr id="1" name=""/>
        <p:cNvGrpSpPr/>
        <p:nvPr/>
      </p:nvGrpSpPr>
      <p:grpSpPr>
        <a:xfrm>
          <a:off x="0" y="0"/>
          <a:ext cx="0" cy="0"/>
          <a:chOff x="0" y="0"/>
          <a:chExt cx="0" cy="0"/>
        </a:xfrm>
      </p:grpSpPr>
      <p:sp>
        <p:nvSpPr>
          <p:cNvPr id="2" name="AutoShape 2"/>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3" name="AutoShape 3"/>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4" name="Group 4"/>
          <p:cNvGrpSpPr/>
          <p:nvPr/>
        </p:nvGrpSpPr>
        <p:grpSpPr>
          <a:xfrm>
            <a:off x="5048002" y="1028700"/>
            <a:ext cx="12211298" cy="7233276"/>
            <a:chOff x="0" y="0"/>
            <a:chExt cx="4130736" cy="2446812"/>
          </a:xfrm>
        </p:grpSpPr>
        <p:sp>
          <p:nvSpPr>
            <p:cNvPr id="5" name="Freeform 5"/>
            <p:cNvSpPr/>
            <p:nvPr/>
          </p:nvSpPr>
          <p:spPr>
            <a:xfrm>
              <a:off x="0" y="0"/>
              <a:ext cx="4130736" cy="2446812"/>
            </a:xfrm>
            <a:custGeom>
              <a:avLst/>
              <a:gdLst/>
              <a:ahLst/>
              <a:cxnLst/>
              <a:rect l="l" t="t" r="r" b="b"/>
              <a:pathLst>
                <a:path w="4130736" h="2446812">
                  <a:moveTo>
                    <a:pt x="4006276" y="2446812"/>
                  </a:moveTo>
                  <a:lnTo>
                    <a:pt x="124460" y="2446812"/>
                  </a:lnTo>
                  <a:cubicBezTo>
                    <a:pt x="55880" y="2446812"/>
                    <a:pt x="0" y="2390932"/>
                    <a:pt x="0" y="2322352"/>
                  </a:cubicBezTo>
                  <a:lnTo>
                    <a:pt x="0" y="124460"/>
                  </a:lnTo>
                  <a:cubicBezTo>
                    <a:pt x="0" y="55880"/>
                    <a:pt x="55880" y="0"/>
                    <a:pt x="124460" y="0"/>
                  </a:cubicBezTo>
                  <a:lnTo>
                    <a:pt x="4006276" y="0"/>
                  </a:lnTo>
                  <a:cubicBezTo>
                    <a:pt x="4074856" y="0"/>
                    <a:pt x="4130736" y="55880"/>
                    <a:pt x="4130736" y="124460"/>
                  </a:cubicBezTo>
                  <a:lnTo>
                    <a:pt x="4130736" y="2322352"/>
                  </a:lnTo>
                  <a:cubicBezTo>
                    <a:pt x="4130736" y="2390932"/>
                    <a:pt x="4074856" y="2446812"/>
                    <a:pt x="4006276" y="2446812"/>
                  </a:cubicBezTo>
                  <a:close/>
                </a:path>
              </a:pathLst>
            </a:custGeom>
            <a:solidFill>
              <a:srgbClr val="FCFBF7"/>
            </a:solidFill>
          </p:spPr>
        </p:sp>
      </p:grpSp>
      <p:sp>
        <p:nvSpPr>
          <p:cNvPr id="6" name="TextBox 6"/>
          <p:cNvSpPr txBox="1"/>
          <p:nvPr/>
        </p:nvSpPr>
        <p:spPr>
          <a:xfrm>
            <a:off x="873006" y="1778313"/>
            <a:ext cx="1778364" cy="5734050"/>
          </a:xfrm>
          <a:prstGeom prst="rect">
            <a:avLst/>
          </a:prstGeom>
        </p:spPr>
        <p:txBody>
          <a:bodyPr lIns="0" tIns="0" rIns="0" bIns="0" rtlCol="0" anchor="t">
            <a:spAutoFit/>
          </a:bodyPr>
          <a:lstStyle/>
          <a:p>
            <a:pPr algn="ctr">
              <a:lnSpc>
                <a:spcPts val="6480"/>
              </a:lnSpc>
            </a:pPr>
            <a:r>
              <a:rPr lang="en-US" sz="5400">
                <a:solidFill>
                  <a:srgbClr val="000000"/>
                </a:solidFill>
                <a:latin typeface="Public Sans"/>
                <a:ea typeface="Public Sans"/>
                <a:cs typeface="Public Sans"/>
                <a:sym typeface="Public Sans"/>
              </a:rPr>
              <a:t>Tiềm năng tối ưu hoá thêm</a:t>
            </a:r>
          </a:p>
          <a:p>
            <a:pPr algn="ctr">
              <a:lnSpc>
                <a:spcPts val="6480"/>
              </a:lnSpc>
            </a:pPr>
            <a:endParaRPr lang="en-US" sz="5400">
              <a:solidFill>
                <a:srgbClr val="000000"/>
              </a:solidFill>
              <a:latin typeface="Public Sans"/>
              <a:ea typeface="Public Sans"/>
              <a:cs typeface="Public Sans"/>
              <a:sym typeface="Public Sans"/>
            </a:endParaRPr>
          </a:p>
        </p:txBody>
      </p:sp>
      <p:sp>
        <p:nvSpPr>
          <p:cNvPr id="9" name="TextBox 9"/>
          <p:cNvSpPr txBox="1"/>
          <p:nvPr/>
        </p:nvSpPr>
        <p:spPr>
          <a:xfrm>
            <a:off x="5440372" y="1191583"/>
            <a:ext cx="11426557" cy="7239795"/>
          </a:xfrm>
          <a:prstGeom prst="rect">
            <a:avLst/>
          </a:prstGeom>
        </p:spPr>
        <p:txBody>
          <a:bodyPr lIns="0" tIns="0" rIns="0" bIns="0" rtlCol="0" anchor="t">
            <a:spAutoFit/>
          </a:bodyPr>
          <a:lstStyle/>
          <a:p>
            <a:pPr algn="l">
              <a:lnSpc>
                <a:spcPts val="3642"/>
              </a:lnSpc>
            </a:pPr>
            <a:r>
              <a:rPr lang="en-US" sz="2428">
                <a:solidFill>
                  <a:srgbClr val="000000"/>
                </a:solidFill>
                <a:latin typeface="Nourd Light"/>
                <a:ea typeface="Nourd Light"/>
                <a:cs typeface="Nourd Light"/>
                <a:sym typeface="Nourd Light"/>
              </a:rPr>
              <a:t>1. Giảm kích thước ma trận lưu trữ</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Sử dụng hai hàng: Lưu trữ chỉ hai hàng hiện tại (hàng i và i−1) để giảm bộ nhớ từ O(n×m) xuống O(min⁡(n,m)).</a:t>
            </a:r>
          </a:p>
          <a:p>
            <a:pPr algn="l">
              <a:lnSpc>
                <a:spcPts val="3642"/>
              </a:lnSpc>
            </a:pPr>
            <a:r>
              <a:rPr lang="en-US" sz="2428">
                <a:solidFill>
                  <a:srgbClr val="000000"/>
                </a:solidFill>
                <a:latin typeface="Nourd Light"/>
                <a:ea typeface="Nourd Light"/>
                <a:cs typeface="Nourd Light"/>
                <a:sym typeface="Nourd Light"/>
              </a:rPr>
              <a:t>2. Sử dụng phương pháp nhớ lại (Memoization)</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Lưu trữ kết quả đã tính toán: Giúp giảm độ phức tạp tính toán cho các cặp chỉ số lặp lại, đặc biệt với nhiều ký tự trùng lặp.</a:t>
            </a:r>
          </a:p>
          <a:p>
            <a:pPr algn="l">
              <a:lnSpc>
                <a:spcPts val="3642"/>
              </a:lnSpc>
            </a:pPr>
            <a:r>
              <a:rPr lang="en-US" sz="2428">
                <a:solidFill>
                  <a:srgbClr val="000000"/>
                </a:solidFill>
                <a:latin typeface="Nourd Light"/>
                <a:ea typeface="Nourd Light"/>
                <a:cs typeface="Nourd Light"/>
                <a:sym typeface="Nourd Light"/>
              </a:rPr>
              <a:t>3. Tối ưu hóa so sánh ký tự</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Sử dụng hashing/mapping: Tối ưu hóa tìm kiếm và so sánh ký tự với bảng băm theo dõi vị trí và số lượng ký tự.</a:t>
            </a:r>
          </a:p>
          <a:p>
            <a:pPr algn="l">
              <a:lnSpc>
                <a:spcPts val="3642"/>
              </a:lnSpc>
            </a:pPr>
            <a:r>
              <a:rPr lang="en-US" sz="2428">
                <a:solidFill>
                  <a:srgbClr val="000000"/>
                </a:solidFill>
                <a:latin typeface="Nourd Light"/>
                <a:ea typeface="Nourd Light"/>
                <a:cs typeface="Nourd Light"/>
                <a:sym typeface="Nourd Light"/>
              </a:rPr>
              <a:t>4. Thuật toán kết hợp</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Kết hợp quy hoạch động và thuật toán khác: Tận dụng ưu điểm của cả hai, đặc biệt khi xử lý chuỗi dài.</a:t>
            </a:r>
          </a:p>
          <a:p>
            <a:pPr algn="l">
              <a:lnSpc>
                <a:spcPts val="3642"/>
              </a:lnSpc>
            </a:pPr>
            <a:r>
              <a:rPr lang="en-US" sz="2428">
                <a:solidFill>
                  <a:srgbClr val="000000"/>
                </a:solidFill>
                <a:latin typeface="Nourd Light"/>
                <a:ea typeface="Nourd Light"/>
                <a:cs typeface="Nourd Light"/>
                <a:sym typeface="Nourd Light"/>
              </a:rPr>
              <a:t>5. Phân chia và trị liệu</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Chia chuỗi thành phần nhỏ: Tính toán LCS cho các phần nhỏ trước, sau đó kết hợp kết quả.</a:t>
            </a:r>
          </a:p>
          <a:p>
            <a:pPr algn="l">
              <a:lnSpc>
                <a:spcPts val="3642"/>
              </a:lnSpc>
            </a:pPr>
            <a:endParaRPr lang="en-US" sz="2428">
              <a:solidFill>
                <a:srgbClr val="000000"/>
              </a:solidFill>
              <a:latin typeface="Nourd Light"/>
              <a:ea typeface="Nourd Light"/>
              <a:cs typeface="Nourd Light"/>
              <a:sym typeface="Nourd Ligh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BD0C4"/>
        </a:solidFill>
        <a:effectLst/>
      </p:bgPr>
    </p:bg>
    <p:spTree>
      <p:nvGrpSpPr>
        <p:cNvPr id="1" name=""/>
        <p:cNvGrpSpPr/>
        <p:nvPr/>
      </p:nvGrpSpPr>
      <p:grpSpPr>
        <a:xfrm>
          <a:off x="0" y="0"/>
          <a:ext cx="0" cy="0"/>
          <a:chOff x="0" y="0"/>
          <a:chExt cx="0" cy="0"/>
        </a:xfrm>
      </p:grpSpPr>
      <p:sp>
        <p:nvSpPr>
          <p:cNvPr id="2" name="AutoShape 2"/>
          <p:cNvSpPr/>
          <p:nvPr/>
        </p:nvSpPr>
        <p:spPr>
          <a:xfrm>
            <a:off x="14288" y="9053177"/>
            <a:ext cx="18288000" cy="0"/>
          </a:xfrm>
          <a:prstGeom prst="line">
            <a:avLst/>
          </a:prstGeom>
          <a:ln w="9525" cap="flat">
            <a:solidFill>
              <a:srgbClr val="000000"/>
            </a:solidFill>
            <a:prstDash val="solid"/>
            <a:headEnd type="none" w="sm" len="sm"/>
            <a:tailEnd type="none" w="sm" len="sm"/>
          </a:ln>
        </p:spPr>
      </p:sp>
      <p:sp>
        <p:nvSpPr>
          <p:cNvPr id="3" name="AutoShape 3"/>
          <p:cNvSpPr/>
          <p:nvPr/>
        </p:nvSpPr>
        <p:spPr>
          <a:xfrm rot="5400000">
            <a:off x="8557467" y="9671892"/>
            <a:ext cx="1220692" cy="0"/>
          </a:xfrm>
          <a:prstGeom prst="line">
            <a:avLst/>
          </a:prstGeom>
          <a:ln w="9525" cap="flat">
            <a:solidFill>
              <a:srgbClr val="000000"/>
            </a:solidFill>
            <a:prstDash val="solid"/>
            <a:headEnd type="none" w="sm" len="sm"/>
            <a:tailEnd type="none" w="sm" len="sm"/>
          </a:ln>
        </p:spPr>
      </p:sp>
      <p:sp>
        <p:nvSpPr>
          <p:cNvPr id="4" name="AutoShape 4"/>
          <p:cNvSpPr/>
          <p:nvPr/>
        </p:nvSpPr>
        <p:spPr>
          <a:xfrm>
            <a:off x="14269" y="2813895"/>
            <a:ext cx="18264226" cy="0"/>
          </a:xfrm>
          <a:prstGeom prst="line">
            <a:avLst/>
          </a:prstGeom>
          <a:ln w="9525" cap="flat">
            <a:solidFill>
              <a:srgbClr val="000000"/>
            </a:solidFill>
            <a:prstDash val="solid"/>
            <a:headEnd type="none" w="sm" len="sm"/>
            <a:tailEnd type="none" w="sm" len="sm"/>
          </a:ln>
        </p:spPr>
      </p:sp>
      <p:sp>
        <p:nvSpPr>
          <p:cNvPr id="5" name="AutoShape 5"/>
          <p:cNvSpPr/>
          <p:nvPr/>
        </p:nvSpPr>
        <p:spPr>
          <a:xfrm>
            <a:off x="23782" y="4509988"/>
            <a:ext cx="18264226" cy="0"/>
          </a:xfrm>
          <a:prstGeom prst="line">
            <a:avLst/>
          </a:prstGeom>
          <a:ln w="9525" cap="flat">
            <a:solidFill>
              <a:srgbClr val="000000">
                <a:alpha val="29804"/>
              </a:srgbClr>
            </a:solidFill>
            <a:prstDash val="solid"/>
            <a:headEnd type="none" w="sm" len="sm"/>
            <a:tailEnd type="none" w="sm" len="sm"/>
          </a:ln>
        </p:spPr>
      </p:sp>
      <p:sp>
        <p:nvSpPr>
          <p:cNvPr id="6" name="AutoShape 6"/>
          <p:cNvSpPr/>
          <p:nvPr/>
        </p:nvSpPr>
        <p:spPr>
          <a:xfrm>
            <a:off x="23782" y="6068942"/>
            <a:ext cx="18264226" cy="0"/>
          </a:xfrm>
          <a:prstGeom prst="line">
            <a:avLst/>
          </a:prstGeom>
          <a:ln w="9525" cap="flat">
            <a:solidFill>
              <a:srgbClr val="000000">
                <a:alpha val="29804"/>
              </a:srgbClr>
            </a:solidFill>
            <a:prstDash val="solid"/>
            <a:headEnd type="none" w="sm" len="sm"/>
            <a:tailEnd type="none" w="sm" len="sm"/>
          </a:ln>
        </p:spPr>
      </p:sp>
      <p:sp>
        <p:nvSpPr>
          <p:cNvPr id="7" name="AutoShape 7"/>
          <p:cNvSpPr/>
          <p:nvPr/>
        </p:nvSpPr>
        <p:spPr>
          <a:xfrm>
            <a:off x="0" y="7540466"/>
            <a:ext cx="18264226" cy="0"/>
          </a:xfrm>
          <a:prstGeom prst="line">
            <a:avLst/>
          </a:prstGeom>
          <a:ln w="9525" cap="flat">
            <a:solidFill>
              <a:srgbClr val="000000">
                <a:alpha val="29804"/>
              </a:srgbClr>
            </a:solidFill>
            <a:prstDash val="solid"/>
            <a:headEnd type="none" w="sm" len="sm"/>
            <a:tailEnd type="none" w="sm" len="sm"/>
          </a:ln>
        </p:spPr>
      </p:sp>
      <p:sp>
        <p:nvSpPr>
          <p:cNvPr id="8" name="TextBox 8"/>
          <p:cNvSpPr txBox="1"/>
          <p:nvPr/>
        </p:nvSpPr>
        <p:spPr>
          <a:xfrm>
            <a:off x="1847009" y="1019175"/>
            <a:ext cx="14593981" cy="1000125"/>
          </a:xfrm>
          <a:prstGeom prst="rect">
            <a:avLst/>
          </a:prstGeom>
        </p:spPr>
        <p:txBody>
          <a:bodyPr lIns="0" tIns="0" rIns="0" bIns="0" rtlCol="0" anchor="t">
            <a:spAutoFit/>
          </a:bodyPr>
          <a:lstStyle/>
          <a:p>
            <a:pPr algn="ctr">
              <a:lnSpc>
                <a:spcPts val="7800"/>
              </a:lnSpc>
            </a:pPr>
            <a:r>
              <a:rPr lang="en-US" sz="6500">
                <a:solidFill>
                  <a:srgbClr val="000000"/>
                </a:solidFill>
                <a:latin typeface="Klein"/>
                <a:ea typeface="Klein"/>
                <a:cs typeface="Klein"/>
                <a:sym typeface="Klein"/>
              </a:rPr>
              <a:t>Thành Viên</a:t>
            </a:r>
          </a:p>
        </p:txBody>
      </p:sp>
      <p:sp>
        <p:nvSpPr>
          <p:cNvPr id="9" name="TextBox 9"/>
          <p:cNvSpPr txBox="1"/>
          <p:nvPr/>
        </p:nvSpPr>
        <p:spPr>
          <a:xfrm>
            <a:off x="1844608" y="3256462"/>
            <a:ext cx="13315691" cy="502378"/>
          </a:xfrm>
          <a:prstGeom prst="rect">
            <a:avLst/>
          </a:prstGeom>
        </p:spPr>
        <p:txBody>
          <a:bodyPr lIns="0" tIns="0" rIns="0" bIns="0" rtlCol="0" anchor="t">
            <a:spAutoFit/>
          </a:bodyPr>
          <a:lstStyle/>
          <a:p>
            <a:pPr algn="l">
              <a:lnSpc>
                <a:spcPts val="4194"/>
              </a:lnSpc>
            </a:pPr>
            <a:r>
              <a:rPr lang="en-US" sz="2796" dirty="0" err="1">
                <a:solidFill>
                  <a:srgbClr val="000000"/>
                </a:solidFill>
                <a:latin typeface="Nourd Light"/>
                <a:ea typeface="Nourd Light"/>
                <a:cs typeface="Nourd Light"/>
                <a:sym typeface="Nourd Light"/>
              </a:rPr>
              <a:t>Stt</a:t>
            </a:r>
            <a:r>
              <a:rPr lang="en-US" sz="2796" dirty="0">
                <a:solidFill>
                  <a:srgbClr val="000000"/>
                </a:solidFill>
                <a:latin typeface="Nourd Light"/>
                <a:ea typeface="Nourd Light"/>
                <a:cs typeface="Nourd Light"/>
                <a:sym typeface="Nourd Light"/>
              </a:rPr>
              <a:t>: 09             2001220573                                           </a:t>
            </a:r>
            <a:r>
              <a:rPr lang="en-US" sz="2796" dirty="0" err="1">
                <a:solidFill>
                  <a:srgbClr val="000000"/>
                </a:solidFill>
                <a:latin typeface="Nourd Light"/>
                <a:ea typeface="Nourd Light"/>
                <a:cs typeface="Nourd Light"/>
                <a:sym typeface="Nourd Light"/>
              </a:rPr>
              <a:t>Võ</a:t>
            </a:r>
            <a:r>
              <a:rPr lang="en-US" sz="2796" dirty="0">
                <a:solidFill>
                  <a:srgbClr val="000000"/>
                </a:solidFill>
                <a:latin typeface="Nourd Light"/>
                <a:ea typeface="Nourd Light"/>
                <a:cs typeface="Nourd Light"/>
                <a:sym typeface="Nourd Light"/>
              </a:rPr>
              <a:t> </a:t>
            </a:r>
            <a:r>
              <a:rPr lang="en-US" sz="2796" dirty="0" err="1">
                <a:solidFill>
                  <a:srgbClr val="000000"/>
                </a:solidFill>
                <a:latin typeface="Nourd Light"/>
                <a:ea typeface="Nourd Light"/>
                <a:cs typeface="Nourd Light"/>
                <a:sym typeface="Nourd Light"/>
              </a:rPr>
              <a:t>Trường</a:t>
            </a:r>
            <a:r>
              <a:rPr lang="en-US" sz="2796" dirty="0">
                <a:solidFill>
                  <a:srgbClr val="000000"/>
                </a:solidFill>
                <a:latin typeface="Nourd Light"/>
                <a:ea typeface="Nourd Light"/>
                <a:cs typeface="Nourd Light"/>
                <a:sym typeface="Nourd Light"/>
              </a:rPr>
              <a:t> </a:t>
            </a:r>
            <a:r>
              <a:rPr lang="en-US" sz="2796" dirty="0" err="1">
                <a:solidFill>
                  <a:srgbClr val="000000"/>
                </a:solidFill>
                <a:latin typeface="Nourd Light"/>
                <a:ea typeface="Nourd Light"/>
                <a:cs typeface="Nourd Light"/>
                <a:sym typeface="Nourd Light"/>
              </a:rPr>
              <a:t>Danh</a:t>
            </a:r>
            <a:r>
              <a:rPr lang="en-US" sz="2796" dirty="0">
                <a:solidFill>
                  <a:srgbClr val="000000"/>
                </a:solidFill>
                <a:latin typeface="Nourd Light"/>
                <a:ea typeface="Nourd Light"/>
                <a:cs typeface="Nourd Light"/>
                <a:sym typeface="Nourd Light"/>
              </a:rPr>
              <a:t> </a:t>
            </a:r>
          </a:p>
        </p:txBody>
      </p:sp>
      <p:sp>
        <p:nvSpPr>
          <p:cNvPr id="10" name="TextBox 10"/>
          <p:cNvSpPr txBox="1"/>
          <p:nvPr/>
        </p:nvSpPr>
        <p:spPr>
          <a:xfrm>
            <a:off x="1844608" y="6492064"/>
            <a:ext cx="13315691" cy="502378"/>
          </a:xfrm>
          <a:prstGeom prst="rect">
            <a:avLst/>
          </a:prstGeom>
        </p:spPr>
        <p:txBody>
          <a:bodyPr lIns="0" tIns="0" rIns="0" bIns="0" rtlCol="0" anchor="t">
            <a:spAutoFit/>
          </a:bodyPr>
          <a:lstStyle/>
          <a:p>
            <a:pPr algn="l">
              <a:lnSpc>
                <a:spcPts val="4194"/>
              </a:lnSpc>
            </a:pPr>
            <a:r>
              <a:rPr lang="en-US" sz="2796">
                <a:solidFill>
                  <a:srgbClr val="000000"/>
                </a:solidFill>
                <a:latin typeface="Nourd Light"/>
                <a:ea typeface="Nourd Light"/>
                <a:cs typeface="Nourd Light"/>
                <a:sym typeface="Nourd Light"/>
              </a:rPr>
              <a:t>Stt: 13             2001220623                                            Hồ Thái Dinh </a:t>
            </a:r>
          </a:p>
        </p:txBody>
      </p:sp>
      <p:sp>
        <p:nvSpPr>
          <p:cNvPr id="11" name="TextBox 11"/>
          <p:cNvSpPr txBox="1"/>
          <p:nvPr/>
        </p:nvSpPr>
        <p:spPr>
          <a:xfrm>
            <a:off x="1844608" y="8010278"/>
            <a:ext cx="13315691" cy="502378"/>
          </a:xfrm>
          <a:prstGeom prst="rect">
            <a:avLst/>
          </a:prstGeom>
        </p:spPr>
        <p:txBody>
          <a:bodyPr lIns="0" tIns="0" rIns="0" bIns="0" rtlCol="0" anchor="t">
            <a:spAutoFit/>
          </a:bodyPr>
          <a:lstStyle/>
          <a:p>
            <a:pPr algn="l">
              <a:lnSpc>
                <a:spcPts val="4194"/>
              </a:lnSpc>
            </a:pPr>
            <a:r>
              <a:rPr lang="en-US" sz="2796">
                <a:solidFill>
                  <a:srgbClr val="000000"/>
                </a:solidFill>
                <a:latin typeface="Nourd Light"/>
                <a:ea typeface="Nourd Light"/>
                <a:cs typeface="Nourd Light"/>
                <a:sym typeface="Nourd Light"/>
              </a:rPr>
              <a:t>Stt: 34             2001221771                                            Trần Nguyễn Như Huỳnh </a:t>
            </a:r>
          </a:p>
        </p:txBody>
      </p:sp>
      <p:sp>
        <p:nvSpPr>
          <p:cNvPr id="12" name="TextBox 12"/>
          <p:cNvSpPr txBox="1"/>
          <p:nvPr/>
        </p:nvSpPr>
        <p:spPr>
          <a:xfrm>
            <a:off x="1844608" y="4853829"/>
            <a:ext cx="13315691" cy="502378"/>
          </a:xfrm>
          <a:prstGeom prst="rect">
            <a:avLst/>
          </a:prstGeom>
        </p:spPr>
        <p:txBody>
          <a:bodyPr lIns="0" tIns="0" rIns="0" bIns="0" rtlCol="0" anchor="t">
            <a:spAutoFit/>
          </a:bodyPr>
          <a:lstStyle/>
          <a:p>
            <a:pPr algn="l">
              <a:lnSpc>
                <a:spcPts val="4194"/>
              </a:lnSpc>
            </a:pPr>
            <a:r>
              <a:rPr lang="en-US" sz="2796">
                <a:solidFill>
                  <a:srgbClr val="000000"/>
                </a:solidFill>
                <a:latin typeface="Nourd Light"/>
                <a:ea typeface="Nourd Light"/>
                <a:cs typeface="Nourd Light"/>
                <a:sym typeface="Nourd Light"/>
              </a:rPr>
              <a:t>Stt: 10             2001220867                                            Nguyễn Vương Hồng Đào </a:t>
            </a: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4EDE8"/>
        </a:solidFill>
        <a:effectLst/>
      </p:bgPr>
    </p:bg>
    <p:spTree>
      <p:nvGrpSpPr>
        <p:cNvPr id="1" name=""/>
        <p:cNvGrpSpPr/>
        <p:nvPr/>
      </p:nvGrpSpPr>
      <p:grpSpPr>
        <a:xfrm>
          <a:off x="0" y="0"/>
          <a:ext cx="0" cy="0"/>
          <a:chOff x="0" y="0"/>
          <a:chExt cx="0" cy="0"/>
        </a:xfrm>
      </p:grpSpPr>
      <p:sp>
        <p:nvSpPr>
          <p:cNvPr id="2" name="AutoShape 2"/>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3" name="AutoShape 3"/>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4" name="Group 4"/>
          <p:cNvGrpSpPr/>
          <p:nvPr/>
        </p:nvGrpSpPr>
        <p:grpSpPr>
          <a:xfrm>
            <a:off x="5048002" y="1028700"/>
            <a:ext cx="12211298" cy="7233276"/>
            <a:chOff x="0" y="0"/>
            <a:chExt cx="4130736" cy="2446812"/>
          </a:xfrm>
        </p:grpSpPr>
        <p:sp>
          <p:nvSpPr>
            <p:cNvPr id="5" name="Freeform 5"/>
            <p:cNvSpPr/>
            <p:nvPr/>
          </p:nvSpPr>
          <p:spPr>
            <a:xfrm>
              <a:off x="0" y="0"/>
              <a:ext cx="4130736" cy="2446812"/>
            </a:xfrm>
            <a:custGeom>
              <a:avLst/>
              <a:gdLst/>
              <a:ahLst/>
              <a:cxnLst/>
              <a:rect l="l" t="t" r="r" b="b"/>
              <a:pathLst>
                <a:path w="4130736" h="2446812">
                  <a:moveTo>
                    <a:pt x="4006276" y="2446812"/>
                  </a:moveTo>
                  <a:lnTo>
                    <a:pt x="124460" y="2446812"/>
                  </a:lnTo>
                  <a:cubicBezTo>
                    <a:pt x="55880" y="2446812"/>
                    <a:pt x="0" y="2390932"/>
                    <a:pt x="0" y="2322352"/>
                  </a:cubicBezTo>
                  <a:lnTo>
                    <a:pt x="0" y="124460"/>
                  </a:lnTo>
                  <a:cubicBezTo>
                    <a:pt x="0" y="55880"/>
                    <a:pt x="55880" y="0"/>
                    <a:pt x="124460" y="0"/>
                  </a:cubicBezTo>
                  <a:lnTo>
                    <a:pt x="4006276" y="0"/>
                  </a:lnTo>
                  <a:cubicBezTo>
                    <a:pt x="4074856" y="0"/>
                    <a:pt x="4130736" y="55880"/>
                    <a:pt x="4130736" y="124460"/>
                  </a:cubicBezTo>
                  <a:lnTo>
                    <a:pt x="4130736" y="2322352"/>
                  </a:lnTo>
                  <a:cubicBezTo>
                    <a:pt x="4130736" y="2390932"/>
                    <a:pt x="4074856" y="2446812"/>
                    <a:pt x="4006276" y="2446812"/>
                  </a:cubicBezTo>
                  <a:close/>
                </a:path>
              </a:pathLst>
            </a:custGeom>
            <a:solidFill>
              <a:srgbClr val="FCFBF7"/>
            </a:solidFill>
          </p:spPr>
        </p:sp>
      </p:grpSp>
      <p:sp>
        <p:nvSpPr>
          <p:cNvPr id="6" name="TextBox 6"/>
          <p:cNvSpPr txBox="1"/>
          <p:nvPr/>
        </p:nvSpPr>
        <p:spPr>
          <a:xfrm>
            <a:off x="873006" y="1778313"/>
            <a:ext cx="1778364" cy="5734050"/>
          </a:xfrm>
          <a:prstGeom prst="rect">
            <a:avLst/>
          </a:prstGeom>
        </p:spPr>
        <p:txBody>
          <a:bodyPr lIns="0" tIns="0" rIns="0" bIns="0" rtlCol="0" anchor="t">
            <a:spAutoFit/>
          </a:bodyPr>
          <a:lstStyle/>
          <a:p>
            <a:pPr algn="ctr">
              <a:lnSpc>
                <a:spcPts val="6480"/>
              </a:lnSpc>
            </a:pPr>
            <a:r>
              <a:rPr lang="en-US" sz="5400">
                <a:solidFill>
                  <a:srgbClr val="000000"/>
                </a:solidFill>
                <a:latin typeface="Public Sans"/>
                <a:ea typeface="Public Sans"/>
                <a:cs typeface="Public Sans"/>
                <a:sym typeface="Public Sans"/>
              </a:rPr>
              <a:t>Tiềm năng tối ưu hoá thêm</a:t>
            </a:r>
          </a:p>
          <a:p>
            <a:pPr algn="ctr">
              <a:lnSpc>
                <a:spcPts val="6480"/>
              </a:lnSpc>
            </a:pPr>
            <a:endParaRPr lang="en-US" sz="5400">
              <a:solidFill>
                <a:srgbClr val="000000"/>
              </a:solidFill>
              <a:latin typeface="Public Sans"/>
              <a:ea typeface="Public Sans"/>
              <a:cs typeface="Public Sans"/>
              <a:sym typeface="Public Sans"/>
            </a:endParaRPr>
          </a:p>
        </p:txBody>
      </p:sp>
      <p:sp>
        <p:nvSpPr>
          <p:cNvPr id="9" name="TextBox 9"/>
          <p:cNvSpPr txBox="1"/>
          <p:nvPr/>
        </p:nvSpPr>
        <p:spPr>
          <a:xfrm>
            <a:off x="5572716" y="1711638"/>
            <a:ext cx="11161870" cy="6331589"/>
          </a:xfrm>
          <a:prstGeom prst="rect">
            <a:avLst/>
          </a:prstGeom>
        </p:spPr>
        <p:txBody>
          <a:bodyPr lIns="0" tIns="0" rIns="0" bIns="0" rtlCol="0" anchor="t">
            <a:spAutoFit/>
          </a:bodyPr>
          <a:lstStyle/>
          <a:p>
            <a:pPr algn="l">
              <a:lnSpc>
                <a:spcPts val="3642"/>
              </a:lnSpc>
            </a:pPr>
            <a:r>
              <a:rPr lang="en-US" sz="2428">
                <a:solidFill>
                  <a:srgbClr val="000000"/>
                </a:solidFill>
                <a:latin typeface="Nourd Light"/>
                <a:ea typeface="Nourd Light"/>
                <a:cs typeface="Nourd Light"/>
                <a:sym typeface="Nourd Light"/>
              </a:rPr>
              <a:t>6. Cải thiện khả năng song song</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Phân chia bài toán cho hệ thống đa lõi: Mỗi lõi xử lý một phần của ma trận LCS để cải thiện hiệu suất.</a:t>
            </a:r>
          </a:p>
          <a:p>
            <a:pPr algn="l">
              <a:lnSpc>
                <a:spcPts val="3642"/>
              </a:lnSpc>
            </a:pPr>
            <a:r>
              <a:rPr lang="en-US" sz="2428">
                <a:solidFill>
                  <a:srgbClr val="000000"/>
                </a:solidFill>
                <a:latin typeface="Nourd Light"/>
                <a:ea typeface="Nourd Light"/>
                <a:cs typeface="Nourd Light"/>
                <a:sym typeface="Nourd Light"/>
              </a:rPr>
              <a:t>7. Áp dụng kỹ thuật học máy</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Dự đoán các phần có khả năng cao tạo ra LCS: Tối ưu hóa tìm kiếm chuỗi con dài nhất.</a:t>
            </a:r>
          </a:p>
          <a:p>
            <a:pPr algn="l">
              <a:lnSpc>
                <a:spcPts val="3642"/>
              </a:lnSpc>
            </a:pPr>
            <a:r>
              <a:rPr lang="en-US" sz="2428">
                <a:solidFill>
                  <a:srgbClr val="000000"/>
                </a:solidFill>
                <a:latin typeface="Nourd Light"/>
                <a:ea typeface="Nourd Light"/>
                <a:cs typeface="Nourd Light"/>
                <a:sym typeface="Nourd Light"/>
              </a:rPr>
              <a:t>8. Sử dụng chuỗi nhị phân và cấu trúc dữ liệu nâng cao</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Áp dụng Trie hoặc Segment Tree: Cải thiện hiệu suất tìm kiếm và tính toán cho chuỗi nhị phân.</a:t>
            </a:r>
          </a:p>
          <a:p>
            <a:pPr algn="l">
              <a:lnSpc>
                <a:spcPts val="3642"/>
              </a:lnSpc>
            </a:pPr>
            <a:r>
              <a:rPr lang="en-US" sz="2428">
                <a:solidFill>
                  <a:srgbClr val="000000"/>
                </a:solidFill>
                <a:latin typeface="Nourd Light"/>
                <a:ea typeface="Nourd Light"/>
                <a:cs typeface="Nourd Light"/>
                <a:sym typeface="Nourd Light"/>
              </a:rPr>
              <a:t>Kết luận</a:t>
            </a:r>
          </a:p>
          <a:p>
            <a:pPr marL="524312" lvl="1" indent="-262156" algn="l">
              <a:lnSpc>
                <a:spcPts val="3642"/>
              </a:lnSpc>
              <a:buFont typeface="Arial"/>
              <a:buChar char="•"/>
            </a:pPr>
            <a:r>
              <a:rPr lang="en-US" sz="2428">
                <a:solidFill>
                  <a:srgbClr val="000000"/>
                </a:solidFill>
                <a:latin typeface="Nourd Light"/>
                <a:ea typeface="Nourd Light"/>
                <a:cs typeface="Nourd Light"/>
                <a:sym typeface="Nourd Light"/>
              </a:rPr>
              <a:t>Tối ưu hóa LCS cải thiện hiệu suất và giảm yêu cầu bộ nhớ, đặc biệt trong xử lý chuỗi lớn và ứng dụng thời gian thực. Các chiến lược này có thể áp dụng cho nhiều bài toán khác tương tự.</a:t>
            </a:r>
          </a:p>
          <a:p>
            <a:pPr algn="l">
              <a:lnSpc>
                <a:spcPts val="3642"/>
              </a:lnSpc>
            </a:pPr>
            <a:endParaRPr lang="en-US" sz="2428">
              <a:solidFill>
                <a:srgbClr val="000000"/>
              </a:solidFill>
              <a:latin typeface="Nourd Light"/>
              <a:ea typeface="Nourd Light"/>
              <a:cs typeface="Nourd Light"/>
              <a:sym typeface="Nourd Ligh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7233276"/>
            <a:chOff x="0" y="0"/>
            <a:chExt cx="5490351" cy="2446812"/>
          </a:xfrm>
        </p:grpSpPr>
        <p:sp>
          <p:nvSpPr>
            <p:cNvPr id="3" name="Freeform 3"/>
            <p:cNvSpPr/>
            <p:nvPr/>
          </p:nvSpPr>
          <p:spPr>
            <a:xfrm>
              <a:off x="0" y="0"/>
              <a:ext cx="5490351" cy="2446812"/>
            </a:xfrm>
            <a:custGeom>
              <a:avLst/>
              <a:gdLst/>
              <a:ahLst/>
              <a:cxnLst/>
              <a:rect l="l" t="t" r="r" b="b"/>
              <a:pathLst>
                <a:path w="5490351" h="2446812">
                  <a:moveTo>
                    <a:pt x="5365891" y="2446812"/>
                  </a:moveTo>
                  <a:lnTo>
                    <a:pt x="124460" y="2446812"/>
                  </a:lnTo>
                  <a:cubicBezTo>
                    <a:pt x="55880" y="2446812"/>
                    <a:pt x="0" y="2390932"/>
                    <a:pt x="0" y="2322352"/>
                  </a:cubicBezTo>
                  <a:lnTo>
                    <a:pt x="0" y="124460"/>
                  </a:lnTo>
                  <a:cubicBezTo>
                    <a:pt x="0" y="55880"/>
                    <a:pt x="55880" y="0"/>
                    <a:pt x="124460" y="0"/>
                  </a:cubicBezTo>
                  <a:lnTo>
                    <a:pt x="5365891" y="0"/>
                  </a:lnTo>
                  <a:cubicBezTo>
                    <a:pt x="5434471" y="0"/>
                    <a:pt x="5490351" y="55880"/>
                    <a:pt x="5490351" y="124460"/>
                  </a:cubicBezTo>
                  <a:lnTo>
                    <a:pt x="5490351" y="2322352"/>
                  </a:lnTo>
                  <a:cubicBezTo>
                    <a:pt x="5490351" y="2390932"/>
                    <a:pt x="5434471" y="2446812"/>
                    <a:pt x="5365891" y="2446812"/>
                  </a:cubicBezTo>
                  <a:close/>
                </a:path>
              </a:pathLst>
            </a:custGeom>
            <a:solidFill>
              <a:srgbClr val="FCFBF7"/>
            </a:solidFill>
          </p:spPr>
        </p:sp>
      </p:grpSp>
      <p:sp>
        <p:nvSpPr>
          <p:cNvPr id="4" name="TextBox 4"/>
          <p:cNvSpPr txBox="1"/>
          <p:nvPr/>
        </p:nvSpPr>
        <p:spPr>
          <a:xfrm>
            <a:off x="1056409" y="1562100"/>
            <a:ext cx="16543457" cy="6236131"/>
          </a:xfrm>
          <a:prstGeom prst="rect">
            <a:avLst/>
          </a:prstGeom>
        </p:spPr>
        <p:txBody>
          <a:bodyPr lIns="0" tIns="0" rIns="0" bIns="0" rtlCol="0" anchor="t">
            <a:spAutoFit/>
          </a:bodyPr>
          <a:lstStyle/>
          <a:p>
            <a:pPr algn="ctr">
              <a:lnSpc>
                <a:spcPts val="8160"/>
              </a:lnSpc>
            </a:pPr>
            <a:r>
              <a:rPr lang="en-US" sz="48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Bố</a:t>
            </a:r>
            <a:r>
              <a:rPr lang="en-US" sz="48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48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cục</a:t>
            </a:r>
            <a:endParaRPr lang="en-US" sz="48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endParaRPr>
          </a:p>
          <a:p>
            <a:pPr algn="ctr">
              <a:lnSpc>
                <a:spcPts val="8160"/>
              </a:lnSpc>
            </a:pPr>
            <a:endPar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endParaRPr>
          </a:p>
          <a:p>
            <a:pPr>
              <a:lnSpc>
                <a:spcPts val="2860"/>
              </a:lnSpc>
            </a:pP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Klein Bold"/>
              </a:rPr>
              <a:t>I GIỚI THIỆU VỀ QUY HOẠCH ĐỘNG VÀ CHUỖI CON CHUNG DÀI NHẤT </a:t>
            </a:r>
          </a:p>
          <a:p>
            <a:pPr>
              <a:lnSpc>
                <a:spcPts val="7560"/>
              </a:lnSpc>
            </a:pP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II.Nguyên</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lý</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của</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quy</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hoạt</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động</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trong</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bài</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toán</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LCS</a:t>
            </a:r>
          </a:p>
          <a:p>
            <a:pPr>
              <a:lnSpc>
                <a:spcPts val="7560"/>
              </a:lnSpc>
            </a:pP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III.Công</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thức</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quy</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hoạch</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động</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cho</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LCS</a:t>
            </a:r>
          </a:p>
          <a:p>
            <a:pPr>
              <a:lnSpc>
                <a:spcPts val="7560"/>
              </a:lnSpc>
            </a:pP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IV.Thuật</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toán</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chuỗi</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con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chung</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dài</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nhất</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 LCS )</a:t>
            </a:r>
          </a:p>
          <a:p>
            <a:pPr>
              <a:lnSpc>
                <a:spcPts val="7560"/>
              </a:lnSpc>
            </a:pP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V.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Kết</a:t>
            </a:r>
            <a:r>
              <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 </a:t>
            </a:r>
            <a:r>
              <a:rPr lang="en-US" sz="32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Public Sans"/>
              </a:rPr>
              <a:t>luận</a:t>
            </a:r>
            <a:endParaRPr lang="en-US" sz="3200" b="1" dirty="0">
              <a:solidFill>
                <a:srgbClr val="000000"/>
              </a:solidFill>
              <a:latin typeface="Tahoma" panose="020B0604030504040204" pitchFamily="34" charset="0"/>
              <a:ea typeface="Tahoma" panose="020B0604030504040204" pitchFamily="34" charset="0"/>
              <a:cs typeface="Tahoma" panose="020B0604030504040204" pitchFamily="34" charset="0"/>
              <a:sym typeface="Public Sans"/>
            </a:endParaRPr>
          </a:p>
        </p:txBody>
      </p:sp>
      <p:sp>
        <p:nvSpPr>
          <p:cNvPr id="5" name="AutoShape 5"/>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6" name="AutoShape 6"/>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spTree>
    <p:extLst>
      <p:ext uri="{BB962C8B-B14F-4D97-AF65-F5344CB8AC3E}">
        <p14:creationId xmlns:p14="http://schemas.microsoft.com/office/powerpoint/2010/main" val="343829487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7233276"/>
            <a:chOff x="0" y="0"/>
            <a:chExt cx="5490351" cy="2446812"/>
          </a:xfrm>
        </p:grpSpPr>
        <p:sp>
          <p:nvSpPr>
            <p:cNvPr id="3" name="Freeform 3"/>
            <p:cNvSpPr/>
            <p:nvPr/>
          </p:nvSpPr>
          <p:spPr>
            <a:xfrm>
              <a:off x="0" y="0"/>
              <a:ext cx="5490351" cy="2446812"/>
            </a:xfrm>
            <a:custGeom>
              <a:avLst/>
              <a:gdLst/>
              <a:ahLst/>
              <a:cxnLst/>
              <a:rect l="l" t="t" r="r" b="b"/>
              <a:pathLst>
                <a:path w="5490351" h="2446812">
                  <a:moveTo>
                    <a:pt x="5365891" y="2446812"/>
                  </a:moveTo>
                  <a:lnTo>
                    <a:pt x="124460" y="2446812"/>
                  </a:lnTo>
                  <a:cubicBezTo>
                    <a:pt x="55880" y="2446812"/>
                    <a:pt x="0" y="2390932"/>
                    <a:pt x="0" y="2322352"/>
                  </a:cubicBezTo>
                  <a:lnTo>
                    <a:pt x="0" y="124460"/>
                  </a:lnTo>
                  <a:cubicBezTo>
                    <a:pt x="0" y="55880"/>
                    <a:pt x="55880" y="0"/>
                    <a:pt x="124460" y="0"/>
                  </a:cubicBezTo>
                  <a:lnTo>
                    <a:pt x="5365891" y="0"/>
                  </a:lnTo>
                  <a:cubicBezTo>
                    <a:pt x="5434471" y="0"/>
                    <a:pt x="5490351" y="55880"/>
                    <a:pt x="5490351" y="124460"/>
                  </a:cubicBezTo>
                  <a:lnTo>
                    <a:pt x="5490351" y="2322352"/>
                  </a:lnTo>
                  <a:cubicBezTo>
                    <a:pt x="5490351" y="2390932"/>
                    <a:pt x="5434471" y="2446812"/>
                    <a:pt x="5365891" y="2446812"/>
                  </a:cubicBezTo>
                  <a:close/>
                </a:path>
              </a:pathLst>
            </a:custGeom>
            <a:solidFill>
              <a:srgbClr val="F4EDE8"/>
            </a:solidFill>
          </p:spPr>
        </p:sp>
      </p:grpSp>
      <p:sp>
        <p:nvSpPr>
          <p:cNvPr id="4" name="AutoShape 4"/>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5" name="AutoShape 5"/>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6" name="Group 6"/>
          <p:cNvGrpSpPr/>
          <p:nvPr/>
        </p:nvGrpSpPr>
        <p:grpSpPr>
          <a:xfrm>
            <a:off x="1580873" y="4325176"/>
            <a:ext cx="14997033" cy="3086100"/>
            <a:chOff x="0" y="0"/>
            <a:chExt cx="3949836" cy="812800"/>
          </a:xfrm>
        </p:grpSpPr>
        <p:sp>
          <p:nvSpPr>
            <p:cNvPr id="7" name="Freeform 7"/>
            <p:cNvSpPr/>
            <p:nvPr/>
          </p:nvSpPr>
          <p:spPr>
            <a:xfrm>
              <a:off x="0" y="0"/>
              <a:ext cx="3949836" cy="812800"/>
            </a:xfrm>
            <a:custGeom>
              <a:avLst/>
              <a:gdLst/>
              <a:ahLst/>
              <a:cxnLst/>
              <a:rect l="l" t="t" r="r" b="b"/>
              <a:pathLst>
                <a:path w="3949836" h="812800">
                  <a:moveTo>
                    <a:pt x="26328" y="0"/>
                  </a:moveTo>
                  <a:lnTo>
                    <a:pt x="3923508" y="0"/>
                  </a:lnTo>
                  <a:cubicBezTo>
                    <a:pt x="3938049" y="0"/>
                    <a:pt x="3949836" y="11787"/>
                    <a:pt x="3949836" y="26328"/>
                  </a:cubicBezTo>
                  <a:lnTo>
                    <a:pt x="3949836" y="786472"/>
                  </a:lnTo>
                  <a:cubicBezTo>
                    <a:pt x="3949836" y="801013"/>
                    <a:pt x="3938049" y="812800"/>
                    <a:pt x="3923508" y="812800"/>
                  </a:cubicBezTo>
                  <a:lnTo>
                    <a:pt x="26328" y="812800"/>
                  </a:lnTo>
                  <a:cubicBezTo>
                    <a:pt x="11787" y="812800"/>
                    <a:pt x="0" y="801013"/>
                    <a:pt x="0" y="786472"/>
                  </a:cubicBezTo>
                  <a:lnTo>
                    <a:pt x="0" y="26328"/>
                  </a:lnTo>
                  <a:cubicBezTo>
                    <a:pt x="0" y="11787"/>
                    <a:pt x="11787" y="0"/>
                    <a:pt x="26328" y="0"/>
                  </a:cubicBezTo>
                  <a:close/>
                </a:path>
              </a:pathLst>
            </a:custGeom>
            <a:solidFill>
              <a:srgbClr val="DBD0C4"/>
            </a:solidFill>
          </p:spPr>
        </p:sp>
        <p:sp>
          <p:nvSpPr>
            <p:cNvPr id="8" name="TextBox 8"/>
            <p:cNvSpPr txBox="1"/>
            <p:nvPr/>
          </p:nvSpPr>
          <p:spPr>
            <a:xfrm>
              <a:off x="0" y="-76200"/>
              <a:ext cx="3949836" cy="889000"/>
            </a:xfrm>
            <a:prstGeom prst="rect">
              <a:avLst/>
            </a:prstGeom>
          </p:spPr>
          <p:txBody>
            <a:bodyPr lIns="50800" tIns="50800" rIns="50800" bIns="50800" rtlCol="0" anchor="ctr"/>
            <a:lstStyle/>
            <a:p>
              <a:pPr algn="just">
                <a:lnSpc>
                  <a:spcPts val="3900"/>
                </a:lnSpc>
              </a:pPr>
              <a:endParaRPr>
                <a:latin typeface="Tahoma" panose="020B0604030504040204" pitchFamily="34" charset="0"/>
                <a:ea typeface="Tahoma" panose="020B0604030504040204" pitchFamily="34" charset="0"/>
                <a:cs typeface="Tahoma" panose="020B0604030504040204" pitchFamily="34" charset="0"/>
              </a:endParaRPr>
            </a:p>
          </p:txBody>
        </p:sp>
      </p:grpSp>
      <p:grpSp>
        <p:nvGrpSpPr>
          <p:cNvPr id="9" name="Group 9"/>
          <p:cNvGrpSpPr/>
          <p:nvPr/>
        </p:nvGrpSpPr>
        <p:grpSpPr>
          <a:xfrm>
            <a:off x="1749529" y="1740414"/>
            <a:ext cx="14659721" cy="5463444"/>
            <a:chOff x="0" y="-28575"/>
            <a:chExt cx="19546294" cy="7284591"/>
          </a:xfrm>
        </p:grpSpPr>
        <p:sp>
          <p:nvSpPr>
            <p:cNvPr id="10" name="TextBox 10"/>
            <p:cNvSpPr txBox="1"/>
            <p:nvPr/>
          </p:nvSpPr>
          <p:spPr>
            <a:xfrm>
              <a:off x="0" y="-28575"/>
              <a:ext cx="19546294" cy="980611"/>
            </a:xfrm>
            <a:prstGeom prst="rect">
              <a:avLst/>
            </a:prstGeom>
          </p:spPr>
          <p:txBody>
            <a:bodyPr lIns="0" tIns="0" rIns="0" bIns="0" rtlCol="0" anchor="t">
              <a:spAutoFit/>
            </a:bodyPr>
            <a:lstStyle/>
            <a:p>
              <a:pPr algn="just">
                <a:lnSpc>
                  <a:spcPts val="2860"/>
                </a:lnSpc>
              </a:pPr>
              <a:r>
                <a:rPr lang="en-US" sz="2200" b="1" dirty="0">
                  <a:solidFill>
                    <a:srgbClr val="000000"/>
                  </a:solidFill>
                  <a:latin typeface="Tahoma" panose="020B0604030504040204" pitchFamily="34" charset="0"/>
                  <a:ea typeface="Tahoma" panose="020B0604030504040204" pitchFamily="34" charset="0"/>
                  <a:cs typeface="Tahoma" panose="020B0604030504040204" pitchFamily="34" charset="0"/>
                  <a:sym typeface="Klein Bold"/>
                </a:rPr>
                <a:t>I GIỚI THIỆU VỀ QUY HOẠCH ĐỘNG VÀ CHUỖI CON CHUNG DÀI NHẤT </a:t>
              </a:r>
            </a:p>
            <a:p>
              <a:pPr algn="just">
                <a:lnSpc>
                  <a:spcPts val="2860"/>
                </a:lnSpc>
              </a:pPr>
              <a:endParaRPr lang="en-US" sz="2200" b="1" dirty="0">
                <a:solidFill>
                  <a:srgbClr val="000000"/>
                </a:solidFill>
                <a:latin typeface="Tahoma" panose="020B0604030504040204" pitchFamily="34" charset="0"/>
                <a:ea typeface="Tahoma" panose="020B0604030504040204" pitchFamily="34" charset="0"/>
                <a:cs typeface="Tahoma" panose="020B0604030504040204" pitchFamily="34" charset="0"/>
                <a:sym typeface="Klein Bold"/>
              </a:endParaRPr>
            </a:p>
          </p:txBody>
        </p:sp>
        <p:sp>
          <p:nvSpPr>
            <p:cNvPr id="11" name="TextBox 11"/>
            <p:cNvSpPr txBox="1"/>
            <p:nvPr/>
          </p:nvSpPr>
          <p:spPr>
            <a:xfrm>
              <a:off x="0" y="1368296"/>
              <a:ext cx="19546294" cy="5887720"/>
            </a:xfrm>
            <a:prstGeom prst="rect">
              <a:avLst/>
            </a:prstGeom>
          </p:spPr>
          <p:txBody>
            <a:bodyPr lIns="0" tIns="0" rIns="0" bIns="0" rtlCol="0" anchor="t">
              <a:spAutoFit/>
            </a:bodyPr>
            <a:lstStyle/>
            <a:p>
              <a:pPr algn="just">
                <a:lnSpc>
                  <a:spcPts val="3900"/>
                </a:lnSpc>
              </a:pP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1 .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Quy</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hoạch</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động</a:t>
              </a:r>
              <a:endPar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endParaRPr>
            </a:p>
            <a:p>
              <a:pPr algn="just">
                <a:lnSpc>
                  <a:spcPts val="3900"/>
                </a:lnSpc>
              </a:pPr>
              <a:endPar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endParaRPr>
            </a:p>
            <a:p>
              <a:pPr algn="just">
                <a:lnSpc>
                  <a:spcPts val="3900"/>
                </a:lnSpc>
              </a:pP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1.1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Giới</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thiệu</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về</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khái</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niệm</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và</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nguyên</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lý</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cơ</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a:t>
              </a:r>
              <a:r>
                <a:rPr lang="en-US" sz="2600" b="1"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bản</a:t>
              </a:r>
              <a:r>
                <a:rPr lang="en-US" sz="2600" b="1" dirty="0">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p>
            <a:p>
              <a:pPr algn="just">
                <a:lnSpc>
                  <a:spcPts val="3900"/>
                </a:lnSpc>
              </a:pPr>
              <a:endPar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just">
                <a:lnSpc>
                  <a:spcPts val="3900"/>
                </a:lnSpc>
              </a:pP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Quy</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hoạch</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động</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(dynamic programming)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là</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một</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phương</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pháp</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được</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sử</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dụng</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trong</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toán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học</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và</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khoa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học</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máy</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tính</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để</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giải</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quyết</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các</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vấn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đề</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phức</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tạp</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bằng</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cách</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chia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chúng</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thành</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các</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bài</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toán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con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đơn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giản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hơn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Bằng</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cách</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giải</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mỗi</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bài</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toán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con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chỉ</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một</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lần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và</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lưu</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trữ</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kết</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quả</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nó</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tránh</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được</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các</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phép</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tính</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dư</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thừa</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dẫn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đến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giải</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pháp</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hiệu</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quả</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hơn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cho</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nhiều</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bài</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dirty="0" err="1">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toán</a:t>
              </a:r>
              <a:r>
                <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a:t>
              </a:r>
            </a:p>
            <a:p>
              <a:pPr algn="just">
                <a:lnSpc>
                  <a:spcPts val="3900"/>
                </a:lnSpc>
              </a:pPr>
              <a:endParaRPr lang="en-US" sz="2600" dirty="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p:txBody>
        </p:sp>
      </p:grpSp>
      <p:sp>
        <p:nvSpPr>
          <p:cNvPr id="12" name="Freeform 12"/>
          <p:cNvSpPr/>
          <p:nvPr/>
        </p:nvSpPr>
        <p:spPr>
          <a:xfrm rot="2140803">
            <a:off x="15700835" y="6424238"/>
            <a:ext cx="877071" cy="1559238"/>
          </a:xfrm>
          <a:custGeom>
            <a:avLst/>
            <a:gdLst/>
            <a:ahLst/>
            <a:cxnLst/>
            <a:rect l="l" t="t" r="r" b="b"/>
            <a:pathLst>
              <a:path w="877071" h="1559238">
                <a:moveTo>
                  <a:pt x="0" y="0"/>
                </a:moveTo>
                <a:lnTo>
                  <a:pt x="877071" y="0"/>
                </a:lnTo>
                <a:lnTo>
                  <a:pt x="877071" y="1559237"/>
                </a:lnTo>
                <a:lnTo>
                  <a:pt x="0" y="15592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7233276"/>
            <a:chOff x="0" y="0"/>
            <a:chExt cx="5490351" cy="2446812"/>
          </a:xfrm>
        </p:grpSpPr>
        <p:sp>
          <p:nvSpPr>
            <p:cNvPr id="3" name="Freeform 3"/>
            <p:cNvSpPr/>
            <p:nvPr/>
          </p:nvSpPr>
          <p:spPr>
            <a:xfrm>
              <a:off x="0" y="0"/>
              <a:ext cx="5490351" cy="2446812"/>
            </a:xfrm>
            <a:custGeom>
              <a:avLst/>
              <a:gdLst/>
              <a:ahLst/>
              <a:cxnLst/>
              <a:rect l="l" t="t" r="r" b="b"/>
              <a:pathLst>
                <a:path w="5490351" h="2446812">
                  <a:moveTo>
                    <a:pt x="5365891" y="2446812"/>
                  </a:moveTo>
                  <a:lnTo>
                    <a:pt x="124460" y="2446812"/>
                  </a:lnTo>
                  <a:cubicBezTo>
                    <a:pt x="55880" y="2446812"/>
                    <a:pt x="0" y="2390932"/>
                    <a:pt x="0" y="2322352"/>
                  </a:cubicBezTo>
                  <a:lnTo>
                    <a:pt x="0" y="124460"/>
                  </a:lnTo>
                  <a:cubicBezTo>
                    <a:pt x="0" y="55880"/>
                    <a:pt x="55880" y="0"/>
                    <a:pt x="124460" y="0"/>
                  </a:cubicBezTo>
                  <a:lnTo>
                    <a:pt x="5365891" y="0"/>
                  </a:lnTo>
                  <a:cubicBezTo>
                    <a:pt x="5434471" y="0"/>
                    <a:pt x="5490351" y="55880"/>
                    <a:pt x="5490351" y="124460"/>
                  </a:cubicBezTo>
                  <a:lnTo>
                    <a:pt x="5490351" y="2322352"/>
                  </a:lnTo>
                  <a:cubicBezTo>
                    <a:pt x="5490351" y="2390932"/>
                    <a:pt x="5434471" y="2446812"/>
                    <a:pt x="5365891" y="2446812"/>
                  </a:cubicBezTo>
                  <a:close/>
                </a:path>
              </a:pathLst>
            </a:custGeom>
            <a:solidFill>
              <a:srgbClr val="F4EDE8"/>
            </a:solidFill>
          </p:spPr>
        </p:sp>
      </p:grpSp>
      <p:sp>
        <p:nvSpPr>
          <p:cNvPr id="4" name="AutoShape 4"/>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5" name="AutoShape 5"/>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6" name="Group 6"/>
          <p:cNvGrpSpPr/>
          <p:nvPr/>
        </p:nvGrpSpPr>
        <p:grpSpPr>
          <a:xfrm>
            <a:off x="1408802" y="3339778"/>
            <a:ext cx="14659721" cy="4374501"/>
            <a:chOff x="0" y="0"/>
            <a:chExt cx="3860996" cy="1152132"/>
          </a:xfrm>
        </p:grpSpPr>
        <p:sp>
          <p:nvSpPr>
            <p:cNvPr id="7" name="Freeform 7"/>
            <p:cNvSpPr/>
            <p:nvPr/>
          </p:nvSpPr>
          <p:spPr>
            <a:xfrm>
              <a:off x="0" y="0"/>
              <a:ext cx="3860996" cy="1152132"/>
            </a:xfrm>
            <a:custGeom>
              <a:avLst/>
              <a:gdLst/>
              <a:ahLst/>
              <a:cxnLst/>
              <a:rect l="l" t="t" r="r" b="b"/>
              <a:pathLst>
                <a:path w="3860996" h="1152132">
                  <a:moveTo>
                    <a:pt x="26934" y="0"/>
                  </a:moveTo>
                  <a:lnTo>
                    <a:pt x="3834063" y="0"/>
                  </a:lnTo>
                  <a:cubicBezTo>
                    <a:pt x="3848938" y="0"/>
                    <a:pt x="3860996" y="12059"/>
                    <a:pt x="3860996" y="26934"/>
                  </a:cubicBezTo>
                  <a:lnTo>
                    <a:pt x="3860996" y="1125198"/>
                  </a:lnTo>
                  <a:cubicBezTo>
                    <a:pt x="3860996" y="1140073"/>
                    <a:pt x="3848938" y="1152132"/>
                    <a:pt x="3834063" y="1152132"/>
                  </a:cubicBezTo>
                  <a:lnTo>
                    <a:pt x="26934" y="1152132"/>
                  </a:lnTo>
                  <a:cubicBezTo>
                    <a:pt x="12059" y="1152132"/>
                    <a:pt x="0" y="1140073"/>
                    <a:pt x="0" y="1125198"/>
                  </a:cubicBezTo>
                  <a:lnTo>
                    <a:pt x="0" y="26934"/>
                  </a:lnTo>
                  <a:cubicBezTo>
                    <a:pt x="0" y="12059"/>
                    <a:pt x="12059" y="0"/>
                    <a:pt x="26934" y="0"/>
                  </a:cubicBezTo>
                  <a:close/>
                </a:path>
              </a:pathLst>
            </a:custGeom>
            <a:solidFill>
              <a:srgbClr val="DBD0C4"/>
            </a:solidFill>
          </p:spPr>
        </p:sp>
        <p:sp>
          <p:nvSpPr>
            <p:cNvPr id="8" name="TextBox 8"/>
            <p:cNvSpPr txBox="1"/>
            <p:nvPr/>
          </p:nvSpPr>
          <p:spPr>
            <a:xfrm>
              <a:off x="0" y="-76200"/>
              <a:ext cx="3860996" cy="1228332"/>
            </a:xfrm>
            <a:prstGeom prst="rect">
              <a:avLst/>
            </a:prstGeom>
          </p:spPr>
          <p:txBody>
            <a:bodyPr lIns="50800" tIns="50800" rIns="50800" bIns="50800" rtlCol="0" anchor="ctr"/>
            <a:lstStyle/>
            <a:p>
              <a:pPr algn="just">
                <a:lnSpc>
                  <a:spcPts val="3900"/>
                </a:lnSpc>
              </a:pPr>
              <a:endParaRPr>
                <a:latin typeface="Tahoma" panose="020B0604030504040204" pitchFamily="34" charset="0"/>
                <a:ea typeface="Tahoma" panose="020B0604030504040204" pitchFamily="34" charset="0"/>
                <a:cs typeface="Tahoma" panose="020B0604030504040204" pitchFamily="34" charset="0"/>
              </a:endParaRPr>
            </a:p>
          </p:txBody>
        </p:sp>
      </p:grpSp>
      <p:sp>
        <p:nvSpPr>
          <p:cNvPr id="9" name="TextBox 9"/>
          <p:cNvSpPr txBox="1"/>
          <p:nvPr/>
        </p:nvSpPr>
        <p:spPr>
          <a:xfrm>
            <a:off x="1408802" y="1566527"/>
            <a:ext cx="14659721" cy="7010400"/>
          </a:xfrm>
          <a:prstGeom prst="rect">
            <a:avLst/>
          </a:prstGeom>
        </p:spPr>
        <p:txBody>
          <a:bodyPr lIns="0" tIns="0" rIns="0" bIns="0" rtlCol="0" anchor="t">
            <a:spAutoFit/>
          </a:bodyPr>
          <a:lstStyle/>
          <a:p>
            <a:pPr algn="just">
              <a:lnSpc>
                <a:spcPts val="4349"/>
              </a:lnSpc>
            </a:pPr>
            <a:r>
              <a:rPr lang="en-US" sz="2899"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1 . Quy hoạch động</a:t>
            </a:r>
          </a:p>
          <a:p>
            <a:pPr algn="just">
              <a:lnSpc>
                <a:spcPts val="4349"/>
              </a:lnSpc>
            </a:pPr>
            <a:endParaRPr lang="en-US" sz="2899"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endParaRPr>
          </a:p>
          <a:p>
            <a:pPr algn="just">
              <a:lnSpc>
                <a:spcPts val="3900"/>
              </a:lnSpc>
            </a:pP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1.2 Nguyên lý hoạt động của Dynamic Programming</a:t>
            </a:r>
          </a:p>
          <a:p>
            <a:pPr algn="just">
              <a:lnSpc>
                <a:spcPts val="3900"/>
              </a:lnSpc>
            </a:pPr>
            <a:endPar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endParaRPr>
          </a:p>
          <a:p>
            <a:pPr marL="561341" lvl="1" indent="-280670" algn="just">
              <a:lnSpc>
                <a:spcPts val="3900"/>
              </a:lnSpc>
              <a:buAutoNum type="arabicPeriod"/>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Chia bài toán thành các bài toán con nhỏ hơn: Bài toán ban đầu được chia thành các bài toán con mà mỗi bài toán con là một phần của bài toán lớn hơn. Các bài toán con này thường có tính chất lặp lại.</a:t>
            </a:r>
          </a:p>
          <a:p>
            <a:pPr marL="561341" lvl="1" indent="-280670" algn="just">
              <a:lnSpc>
                <a:spcPts val="3900"/>
              </a:lnSpc>
              <a:buAutoNum type="arabicPeriod"/>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Lưu trữ kết quả của các bài toán con: Để tránh việc tính toán lặp lại các bài toán con nhiều lần, kết quả của chúng được lưu trữ trong một bảng (thường là mảng hoặc ma trận).</a:t>
            </a:r>
          </a:p>
          <a:p>
            <a:pPr marL="561341" lvl="1" indent="-280670" algn="just">
              <a:lnSpc>
                <a:spcPts val="3900"/>
              </a:lnSpc>
              <a:buAutoNum type="arabicPeriod"/>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Sử dụng lại kết quả đã lưu: Khi cần kết quả của một bài toán con nào đó, chương trình sẽ kiểm tra bảng lưu trữ để xem kết quả đã được tính toán trước đó chưa. Nếu đã có, nó sẽ sử dụng lại kết quả đó thay vì tính toán lại từ đầu.</a:t>
            </a:r>
          </a:p>
          <a:p>
            <a:pPr algn="just">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just">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p:txBody>
      </p:sp>
      <p:sp>
        <p:nvSpPr>
          <p:cNvPr id="10" name="Freeform 10"/>
          <p:cNvSpPr/>
          <p:nvPr/>
        </p:nvSpPr>
        <p:spPr>
          <a:xfrm>
            <a:off x="15509296" y="7132219"/>
            <a:ext cx="1962251" cy="1444708"/>
          </a:xfrm>
          <a:custGeom>
            <a:avLst/>
            <a:gdLst/>
            <a:ahLst/>
            <a:cxnLst/>
            <a:rect l="l" t="t" r="r" b="b"/>
            <a:pathLst>
              <a:path w="1962251" h="1444708">
                <a:moveTo>
                  <a:pt x="0" y="0"/>
                </a:moveTo>
                <a:lnTo>
                  <a:pt x="1962252" y="0"/>
                </a:lnTo>
                <a:lnTo>
                  <a:pt x="1962252" y="1444708"/>
                </a:lnTo>
                <a:lnTo>
                  <a:pt x="0" y="14447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7233276"/>
            <a:chOff x="0" y="0"/>
            <a:chExt cx="5490351" cy="2446812"/>
          </a:xfrm>
        </p:grpSpPr>
        <p:sp>
          <p:nvSpPr>
            <p:cNvPr id="3" name="Freeform 3"/>
            <p:cNvSpPr/>
            <p:nvPr/>
          </p:nvSpPr>
          <p:spPr>
            <a:xfrm>
              <a:off x="0" y="0"/>
              <a:ext cx="5490351" cy="2446812"/>
            </a:xfrm>
            <a:custGeom>
              <a:avLst/>
              <a:gdLst/>
              <a:ahLst/>
              <a:cxnLst/>
              <a:rect l="l" t="t" r="r" b="b"/>
              <a:pathLst>
                <a:path w="5490351" h="2446812">
                  <a:moveTo>
                    <a:pt x="5365891" y="2446812"/>
                  </a:moveTo>
                  <a:lnTo>
                    <a:pt x="124460" y="2446812"/>
                  </a:lnTo>
                  <a:cubicBezTo>
                    <a:pt x="55880" y="2446812"/>
                    <a:pt x="0" y="2390932"/>
                    <a:pt x="0" y="2322352"/>
                  </a:cubicBezTo>
                  <a:lnTo>
                    <a:pt x="0" y="124460"/>
                  </a:lnTo>
                  <a:cubicBezTo>
                    <a:pt x="0" y="55880"/>
                    <a:pt x="55880" y="0"/>
                    <a:pt x="124460" y="0"/>
                  </a:cubicBezTo>
                  <a:lnTo>
                    <a:pt x="5365891" y="0"/>
                  </a:lnTo>
                  <a:cubicBezTo>
                    <a:pt x="5434471" y="0"/>
                    <a:pt x="5490351" y="55880"/>
                    <a:pt x="5490351" y="124460"/>
                  </a:cubicBezTo>
                  <a:lnTo>
                    <a:pt x="5490351" y="2322352"/>
                  </a:lnTo>
                  <a:cubicBezTo>
                    <a:pt x="5490351" y="2390932"/>
                    <a:pt x="5434471" y="2446812"/>
                    <a:pt x="5365891" y="2446812"/>
                  </a:cubicBezTo>
                  <a:close/>
                </a:path>
              </a:pathLst>
            </a:custGeom>
            <a:solidFill>
              <a:srgbClr val="F4EDE8"/>
            </a:solidFill>
          </p:spPr>
        </p:sp>
      </p:grpSp>
      <p:sp>
        <p:nvSpPr>
          <p:cNvPr id="4" name="AutoShape 4"/>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5" name="AutoShape 5"/>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6" name="Group 6"/>
          <p:cNvGrpSpPr/>
          <p:nvPr/>
        </p:nvGrpSpPr>
        <p:grpSpPr>
          <a:xfrm>
            <a:off x="1267883" y="2875724"/>
            <a:ext cx="15398154" cy="4193320"/>
            <a:chOff x="0" y="0"/>
            <a:chExt cx="4055481" cy="1104413"/>
          </a:xfrm>
        </p:grpSpPr>
        <p:sp>
          <p:nvSpPr>
            <p:cNvPr id="7" name="Freeform 7"/>
            <p:cNvSpPr/>
            <p:nvPr/>
          </p:nvSpPr>
          <p:spPr>
            <a:xfrm>
              <a:off x="0" y="0"/>
              <a:ext cx="4055481" cy="1104413"/>
            </a:xfrm>
            <a:custGeom>
              <a:avLst/>
              <a:gdLst/>
              <a:ahLst/>
              <a:cxnLst/>
              <a:rect l="l" t="t" r="r" b="b"/>
              <a:pathLst>
                <a:path w="4055481" h="1104413">
                  <a:moveTo>
                    <a:pt x="25642" y="0"/>
                  </a:moveTo>
                  <a:lnTo>
                    <a:pt x="4029839" y="0"/>
                  </a:lnTo>
                  <a:cubicBezTo>
                    <a:pt x="4044001" y="0"/>
                    <a:pt x="4055481" y="11480"/>
                    <a:pt x="4055481" y="25642"/>
                  </a:cubicBezTo>
                  <a:lnTo>
                    <a:pt x="4055481" y="1078772"/>
                  </a:lnTo>
                  <a:cubicBezTo>
                    <a:pt x="4055481" y="1085572"/>
                    <a:pt x="4052780" y="1092094"/>
                    <a:pt x="4047971" y="1096903"/>
                  </a:cubicBezTo>
                  <a:cubicBezTo>
                    <a:pt x="4043162" y="1101712"/>
                    <a:pt x="4036640" y="1104413"/>
                    <a:pt x="4029839" y="1104413"/>
                  </a:cubicBezTo>
                  <a:lnTo>
                    <a:pt x="25642" y="1104413"/>
                  </a:lnTo>
                  <a:cubicBezTo>
                    <a:pt x="18841" y="1104413"/>
                    <a:pt x="12319" y="1101712"/>
                    <a:pt x="7510" y="1096903"/>
                  </a:cubicBezTo>
                  <a:cubicBezTo>
                    <a:pt x="2702" y="1092094"/>
                    <a:pt x="0" y="1085572"/>
                    <a:pt x="0" y="1078772"/>
                  </a:cubicBezTo>
                  <a:lnTo>
                    <a:pt x="0" y="25642"/>
                  </a:lnTo>
                  <a:cubicBezTo>
                    <a:pt x="0" y="18841"/>
                    <a:pt x="2702" y="12319"/>
                    <a:pt x="7510" y="7510"/>
                  </a:cubicBezTo>
                  <a:cubicBezTo>
                    <a:pt x="12319" y="2702"/>
                    <a:pt x="18841" y="0"/>
                    <a:pt x="25642" y="0"/>
                  </a:cubicBezTo>
                  <a:close/>
                </a:path>
              </a:pathLst>
            </a:custGeom>
            <a:solidFill>
              <a:srgbClr val="DBD0C4"/>
            </a:solidFill>
          </p:spPr>
        </p:sp>
        <p:sp>
          <p:nvSpPr>
            <p:cNvPr id="8" name="TextBox 8"/>
            <p:cNvSpPr txBox="1"/>
            <p:nvPr/>
          </p:nvSpPr>
          <p:spPr>
            <a:xfrm>
              <a:off x="0" y="-76200"/>
              <a:ext cx="4055481" cy="1180613"/>
            </a:xfrm>
            <a:prstGeom prst="rect">
              <a:avLst/>
            </a:prstGeom>
          </p:spPr>
          <p:txBody>
            <a:bodyPr lIns="50800" tIns="50800" rIns="50800" bIns="50800" rtlCol="0" anchor="ctr"/>
            <a:lstStyle/>
            <a:p>
              <a:pPr algn="just">
                <a:lnSpc>
                  <a:spcPts val="3900"/>
                </a:lnSpc>
              </a:pPr>
              <a:endParaRPr>
                <a:latin typeface="Tahoma" panose="020B0604030504040204" pitchFamily="34" charset="0"/>
                <a:ea typeface="Tahoma" panose="020B0604030504040204" pitchFamily="34" charset="0"/>
                <a:cs typeface="Tahoma" panose="020B0604030504040204" pitchFamily="34" charset="0"/>
              </a:endParaRPr>
            </a:p>
          </p:txBody>
        </p:sp>
      </p:grpSp>
      <p:sp>
        <p:nvSpPr>
          <p:cNvPr id="9" name="TextBox 9"/>
          <p:cNvSpPr txBox="1"/>
          <p:nvPr/>
        </p:nvSpPr>
        <p:spPr>
          <a:xfrm>
            <a:off x="1408802" y="1830834"/>
            <a:ext cx="14659721" cy="4981575"/>
          </a:xfrm>
          <a:prstGeom prst="rect">
            <a:avLst/>
          </a:prstGeom>
        </p:spPr>
        <p:txBody>
          <a:bodyPr lIns="0" tIns="0" rIns="0" bIns="0" rtlCol="0" anchor="t">
            <a:spAutoFit/>
          </a:bodyPr>
          <a:lstStyle/>
          <a:p>
            <a:pPr algn="just">
              <a:lnSpc>
                <a:spcPts val="4349"/>
              </a:lnSpc>
            </a:pPr>
            <a:r>
              <a:rPr lang="en-US" sz="2899"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1 . Quy hoạch động</a:t>
            </a:r>
          </a:p>
          <a:p>
            <a:pPr algn="just">
              <a:lnSpc>
                <a:spcPts val="3900"/>
              </a:lnSpc>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p>
          <a:p>
            <a:pPr algn="just">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just">
              <a:lnSpc>
                <a:spcPts val="3900"/>
              </a:lnSpc>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1.3 Các cách tiếp cận trong quy hoạch động:</a:t>
            </a:r>
          </a:p>
          <a:p>
            <a:pPr marL="561341" lvl="1" indent="-280670" algn="just">
              <a:lnSpc>
                <a:spcPts val="3900"/>
              </a:lnSpc>
              <a:buFont typeface="Arial"/>
              <a:buChar char="•"/>
            </a:pP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Top-down (Memoization): </a:t>
            </a: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a:rPr>
              <a:t>Bắt đầu từ bài toán lớn nhất và chia nhỏ dần, lưu trữ kết quả của các bài toán con để sử dụng lại khi cần.</a:t>
            </a:r>
          </a:p>
          <a:p>
            <a:pPr marL="561341" lvl="1" indent="-280670" algn="just">
              <a:lnSpc>
                <a:spcPts val="3900"/>
              </a:lnSpc>
              <a:buFont typeface="Arial"/>
              <a:buChar char="•"/>
            </a:pP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Bottom-up (Tabulation): </a:t>
            </a: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a:rPr>
              <a:t>Bắt đầu từ các bài toán con nhỏ nhất và kết hợp chúng để giải quyết bài toán lớn hơn.</a:t>
            </a:r>
          </a:p>
          <a:p>
            <a:pPr algn="just">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a:endParaRPr>
          </a:p>
          <a:p>
            <a:pPr algn="just">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a:endParaRPr>
          </a:p>
        </p:txBody>
      </p:sp>
      <p:sp>
        <p:nvSpPr>
          <p:cNvPr id="10" name="Freeform 10"/>
          <p:cNvSpPr/>
          <p:nvPr/>
        </p:nvSpPr>
        <p:spPr>
          <a:xfrm>
            <a:off x="15823287" y="5228243"/>
            <a:ext cx="1022744" cy="3348685"/>
          </a:xfrm>
          <a:custGeom>
            <a:avLst/>
            <a:gdLst/>
            <a:ahLst/>
            <a:cxnLst/>
            <a:rect l="l" t="t" r="r" b="b"/>
            <a:pathLst>
              <a:path w="1022744" h="3348685">
                <a:moveTo>
                  <a:pt x="0" y="0"/>
                </a:moveTo>
                <a:lnTo>
                  <a:pt x="1022744" y="0"/>
                </a:lnTo>
                <a:lnTo>
                  <a:pt x="1022744" y="3348684"/>
                </a:lnTo>
                <a:lnTo>
                  <a:pt x="0" y="33486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7233276"/>
            <a:chOff x="0" y="0"/>
            <a:chExt cx="5490351" cy="2446812"/>
          </a:xfrm>
        </p:grpSpPr>
        <p:sp>
          <p:nvSpPr>
            <p:cNvPr id="3" name="Freeform 3"/>
            <p:cNvSpPr/>
            <p:nvPr/>
          </p:nvSpPr>
          <p:spPr>
            <a:xfrm>
              <a:off x="0" y="0"/>
              <a:ext cx="5490351" cy="2446812"/>
            </a:xfrm>
            <a:custGeom>
              <a:avLst/>
              <a:gdLst/>
              <a:ahLst/>
              <a:cxnLst/>
              <a:rect l="l" t="t" r="r" b="b"/>
              <a:pathLst>
                <a:path w="5490351" h="2446812">
                  <a:moveTo>
                    <a:pt x="5365891" y="2446812"/>
                  </a:moveTo>
                  <a:lnTo>
                    <a:pt x="124460" y="2446812"/>
                  </a:lnTo>
                  <a:cubicBezTo>
                    <a:pt x="55880" y="2446812"/>
                    <a:pt x="0" y="2390932"/>
                    <a:pt x="0" y="2322352"/>
                  </a:cubicBezTo>
                  <a:lnTo>
                    <a:pt x="0" y="124460"/>
                  </a:lnTo>
                  <a:cubicBezTo>
                    <a:pt x="0" y="55880"/>
                    <a:pt x="55880" y="0"/>
                    <a:pt x="124460" y="0"/>
                  </a:cubicBezTo>
                  <a:lnTo>
                    <a:pt x="5365891" y="0"/>
                  </a:lnTo>
                  <a:cubicBezTo>
                    <a:pt x="5434471" y="0"/>
                    <a:pt x="5490351" y="55880"/>
                    <a:pt x="5490351" y="124460"/>
                  </a:cubicBezTo>
                  <a:lnTo>
                    <a:pt x="5490351" y="2322352"/>
                  </a:lnTo>
                  <a:cubicBezTo>
                    <a:pt x="5490351" y="2390932"/>
                    <a:pt x="5434471" y="2446812"/>
                    <a:pt x="5365891" y="2446812"/>
                  </a:cubicBezTo>
                  <a:close/>
                </a:path>
              </a:pathLst>
            </a:custGeom>
            <a:solidFill>
              <a:srgbClr val="F4EDE8"/>
            </a:solidFill>
          </p:spPr>
        </p:sp>
      </p:grpSp>
      <p:sp>
        <p:nvSpPr>
          <p:cNvPr id="4" name="AutoShape 4"/>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5" name="AutoShape 5"/>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6" name="Group 6"/>
          <p:cNvGrpSpPr/>
          <p:nvPr/>
        </p:nvGrpSpPr>
        <p:grpSpPr>
          <a:xfrm>
            <a:off x="1621963" y="2473099"/>
            <a:ext cx="14446559" cy="4213451"/>
            <a:chOff x="0" y="0"/>
            <a:chExt cx="3804855" cy="1109716"/>
          </a:xfrm>
        </p:grpSpPr>
        <p:sp>
          <p:nvSpPr>
            <p:cNvPr id="7" name="Freeform 7"/>
            <p:cNvSpPr/>
            <p:nvPr/>
          </p:nvSpPr>
          <p:spPr>
            <a:xfrm>
              <a:off x="0" y="0"/>
              <a:ext cx="3804855" cy="1109716"/>
            </a:xfrm>
            <a:custGeom>
              <a:avLst/>
              <a:gdLst/>
              <a:ahLst/>
              <a:cxnLst/>
              <a:rect l="l" t="t" r="r" b="b"/>
              <a:pathLst>
                <a:path w="3804855" h="1109716">
                  <a:moveTo>
                    <a:pt x="27331" y="0"/>
                  </a:moveTo>
                  <a:lnTo>
                    <a:pt x="3777524" y="0"/>
                  </a:lnTo>
                  <a:cubicBezTo>
                    <a:pt x="3784773" y="0"/>
                    <a:pt x="3791725" y="2880"/>
                    <a:pt x="3796850" y="8005"/>
                  </a:cubicBezTo>
                  <a:cubicBezTo>
                    <a:pt x="3801976" y="13131"/>
                    <a:pt x="3804855" y="20082"/>
                    <a:pt x="3804855" y="27331"/>
                  </a:cubicBezTo>
                  <a:lnTo>
                    <a:pt x="3804855" y="1082385"/>
                  </a:lnTo>
                  <a:cubicBezTo>
                    <a:pt x="3804855" y="1089633"/>
                    <a:pt x="3801976" y="1096585"/>
                    <a:pt x="3796850" y="1101710"/>
                  </a:cubicBezTo>
                  <a:cubicBezTo>
                    <a:pt x="3791725" y="1106836"/>
                    <a:pt x="3784773" y="1109716"/>
                    <a:pt x="3777524" y="1109716"/>
                  </a:cubicBezTo>
                  <a:lnTo>
                    <a:pt x="27331" y="1109716"/>
                  </a:lnTo>
                  <a:cubicBezTo>
                    <a:pt x="20082" y="1109716"/>
                    <a:pt x="13131" y="1106836"/>
                    <a:pt x="8005" y="1101710"/>
                  </a:cubicBezTo>
                  <a:cubicBezTo>
                    <a:pt x="2880" y="1096585"/>
                    <a:pt x="0" y="1089633"/>
                    <a:pt x="0" y="1082385"/>
                  </a:cubicBezTo>
                  <a:lnTo>
                    <a:pt x="0" y="27331"/>
                  </a:lnTo>
                  <a:cubicBezTo>
                    <a:pt x="0" y="20082"/>
                    <a:pt x="2880" y="13131"/>
                    <a:pt x="8005" y="8005"/>
                  </a:cubicBezTo>
                  <a:cubicBezTo>
                    <a:pt x="13131" y="2880"/>
                    <a:pt x="20082" y="0"/>
                    <a:pt x="27331" y="0"/>
                  </a:cubicBezTo>
                  <a:close/>
                </a:path>
              </a:pathLst>
            </a:custGeom>
            <a:solidFill>
              <a:srgbClr val="DBD0C4"/>
            </a:solidFill>
          </p:spPr>
        </p:sp>
        <p:sp>
          <p:nvSpPr>
            <p:cNvPr id="8" name="TextBox 8"/>
            <p:cNvSpPr txBox="1"/>
            <p:nvPr/>
          </p:nvSpPr>
          <p:spPr>
            <a:xfrm>
              <a:off x="0" y="-76200"/>
              <a:ext cx="3804855" cy="1185916"/>
            </a:xfrm>
            <a:prstGeom prst="rect">
              <a:avLst/>
            </a:prstGeom>
          </p:spPr>
          <p:txBody>
            <a:bodyPr lIns="50800" tIns="50800" rIns="50800" bIns="50800" rtlCol="0" anchor="ctr"/>
            <a:lstStyle/>
            <a:p>
              <a:pPr algn="ctr">
                <a:lnSpc>
                  <a:spcPts val="3900"/>
                </a:lnSpc>
              </a:pPr>
              <a:endParaRPr>
                <a:latin typeface="Tahoma" panose="020B0604030504040204" pitchFamily="34" charset="0"/>
                <a:ea typeface="Tahoma" panose="020B0604030504040204" pitchFamily="34" charset="0"/>
                <a:cs typeface="Tahoma" panose="020B0604030504040204" pitchFamily="34" charset="0"/>
              </a:endParaRPr>
            </a:p>
          </p:txBody>
        </p:sp>
      </p:grpSp>
      <p:sp>
        <p:nvSpPr>
          <p:cNvPr id="9" name="TextBox 9"/>
          <p:cNvSpPr txBox="1"/>
          <p:nvPr/>
        </p:nvSpPr>
        <p:spPr>
          <a:xfrm>
            <a:off x="1408802" y="1830834"/>
            <a:ext cx="14659721" cy="6467475"/>
          </a:xfrm>
          <a:prstGeom prst="rect">
            <a:avLst/>
          </a:prstGeom>
        </p:spPr>
        <p:txBody>
          <a:bodyPr lIns="0" tIns="0" rIns="0" bIns="0" rtlCol="0" anchor="t">
            <a:spAutoFit/>
          </a:bodyPr>
          <a:lstStyle/>
          <a:p>
            <a:pPr algn="l">
              <a:lnSpc>
                <a:spcPts val="4349"/>
              </a:lnSpc>
            </a:pPr>
            <a:r>
              <a:rPr lang="en-US" sz="2899"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1 . Quy hoạch động</a:t>
            </a:r>
          </a:p>
          <a:p>
            <a:pPr algn="l">
              <a:lnSpc>
                <a:spcPts val="3900"/>
              </a:lnSpc>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p>
          <a:p>
            <a:pPr algn="l">
              <a:lnSpc>
                <a:spcPts val="3900"/>
              </a:lnSpc>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 1.4 Ví dụ điển hình và ứng dụng của quy hoạch động:</a:t>
            </a:r>
          </a:p>
          <a:p>
            <a:pPr marL="561341" lvl="1" indent="-280670" algn="l">
              <a:lnSpc>
                <a:spcPts val="3900"/>
              </a:lnSpc>
              <a:buFont typeface="Arial"/>
              <a:buChar char="•"/>
            </a:pP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Bài toán Fibonacci:</a:t>
            </a: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Tính số Fibonacci thứ n bằng cách lưu trữ kết quả của các số Fibonacci trước đó.</a:t>
            </a:r>
          </a:p>
          <a:p>
            <a:pPr marL="561341" lvl="1" indent="-280670" algn="l">
              <a:lnSpc>
                <a:spcPts val="3900"/>
              </a:lnSpc>
              <a:buFont typeface="Arial"/>
              <a:buChar char="•"/>
            </a:pP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Bài toán balo (Knapsack Problem)</a:t>
            </a: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Tìm cách chọn các vật phẩm để tối đa hóa giá trị mà không vượt quá trọng lượng cho phép.</a:t>
            </a:r>
          </a:p>
          <a:p>
            <a:pPr marL="561341" lvl="1" indent="-280670" algn="l">
              <a:lnSpc>
                <a:spcPts val="3900"/>
              </a:lnSpc>
              <a:buFont typeface="Arial"/>
              <a:buChar char="•"/>
            </a:pP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Bài toán chuỗi con chung dài nhất (LCS)</a:t>
            </a: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Tìm chuỗi con dài nhất xuất hiện trong cả hai chuỗi cho trước.</a:t>
            </a: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p:txBody>
      </p:sp>
      <p:sp>
        <p:nvSpPr>
          <p:cNvPr id="10" name="Freeform 10"/>
          <p:cNvSpPr/>
          <p:nvPr/>
        </p:nvSpPr>
        <p:spPr>
          <a:xfrm>
            <a:off x="15111961" y="5853030"/>
            <a:ext cx="2147339" cy="2723897"/>
          </a:xfrm>
          <a:custGeom>
            <a:avLst/>
            <a:gdLst/>
            <a:ahLst/>
            <a:cxnLst/>
            <a:rect l="l" t="t" r="r" b="b"/>
            <a:pathLst>
              <a:path w="2147339" h="2723897">
                <a:moveTo>
                  <a:pt x="0" y="0"/>
                </a:moveTo>
                <a:lnTo>
                  <a:pt x="2147339" y="0"/>
                </a:lnTo>
                <a:lnTo>
                  <a:pt x="2147339" y="2723897"/>
                </a:lnTo>
                <a:lnTo>
                  <a:pt x="0" y="272389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7233276"/>
            <a:chOff x="0" y="0"/>
            <a:chExt cx="5490351" cy="2446812"/>
          </a:xfrm>
        </p:grpSpPr>
        <p:sp>
          <p:nvSpPr>
            <p:cNvPr id="3" name="Freeform 3"/>
            <p:cNvSpPr/>
            <p:nvPr/>
          </p:nvSpPr>
          <p:spPr>
            <a:xfrm>
              <a:off x="0" y="0"/>
              <a:ext cx="5490351" cy="2446812"/>
            </a:xfrm>
            <a:custGeom>
              <a:avLst/>
              <a:gdLst/>
              <a:ahLst/>
              <a:cxnLst/>
              <a:rect l="l" t="t" r="r" b="b"/>
              <a:pathLst>
                <a:path w="5490351" h="2446812">
                  <a:moveTo>
                    <a:pt x="5365891" y="2446812"/>
                  </a:moveTo>
                  <a:lnTo>
                    <a:pt x="124460" y="2446812"/>
                  </a:lnTo>
                  <a:cubicBezTo>
                    <a:pt x="55880" y="2446812"/>
                    <a:pt x="0" y="2390932"/>
                    <a:pt x="0" y="2322352"/>
                  </a:cubicBezTo>
                  <a:lnTo>
                    <a:pt x="0" y="124460"/>
                  </a:lnTo>
                  <a:cubicBezTo>
                    <a:pt x="0" y="55880"/>
                    <a:pt x="55880" y="0"/>
                    <a:pt x="124460" y="0"/>
                  </a:cubicBezTo>
                  <a:lnTo>
                    <a:pt x="5365891" y="0"/>
                  </a:lnTo>
                  <a:cubicBezTo>
                    <a:pt x="5434471" y="0"/>
                    <a:pt x="5490351" y="55880"/>
                    <a:pt x="5490351" y="124460"/>
                  </a:cubicBezTo>
                  <a:lnTo>
                    <a:pt x="5490351" y="2322352"/>
                  </a:lnTo>
                  <a:cubicBezTo>
                    <a:pt x="5490351" y="2390932"/>
                    <a:pt x="5434471" y="2446812"/>
                    <a:pt x="5365891" y="2446812"/>
                  </a:cubicBezTo>
                  <a:close/>
                </a:path>
              </a:pathLst>
            </a:custGeom>
            <a:solidFill>
              <a:srgbClr val="F4EDE8"/>
            </a:solidFill>
          </p:spPr>
        </p:sp>
      </p:grpSp>
      <p:sp>
        <p:nvSpPr>
          <p:cNvPr id="4" name="AutoShape 4"/>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5" name="AutoShape 5"/>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6" name="Group 6"/>
          <p:cNvGrpSpPr/>
          <p:nvPr/>
        </p:nvGrpSpPr>
        <p:grpSpPr>
          <a:xfrm>
            <a:off x="1610502" y="3400172"/>
            <a:ext cx="15003811" cy="3086100"/>
            <a:chOff x="0" y="0"/>
            <a:chExt cx="3951621" cy="812800"/>
          </a:xfrm>
        </p:grpSpPr>
        <p:sp>
          <p:nvSpPr>
            <p:cNvPr id="7" name="Freeform 7"/>
            <p:cNvSpPr/>
            <p:nvPr/>
          </p:nvSpPr>
          <p:spPr>
            <a:xfrm>
              <a:off x="0" y="0"/>
              <a:ext cx="3951621" cy="812800"/>
            </a:xfrm>
            <a:custGeom>
              <a:avLst/>
              <a:gdLst/>
              <a:ahLst/>
              <a:cxnLst/>
              <a:rect l="l" t="t" r="r" b="b"/>
              <a:pathLst>
                <a:path w="3951621" h="812800">
                  <a:moveTo>
                    <a:pt x="26316" y="0"/>
                  </a:moveTo>
                  <a:lnTo>
                    <a:pt x="3925305" y="0"/>
                  </a:lnTo>
                  <a:cubicBezTo>
                    <a:pt x="3939839" y="0"/>
                    <a:pt x="3951621" y="11782"/>
                    <a:pt x="3951621" y="26316"/>
                  </a:cubicBezTo>
                  <a:lnTo>
                    <a:pt x="3951621" y="786484"/>
                  </a:lnTo>
                  <a:cubicBezTo>
                    <a:pt x="3951621" y="793464"/>
                    <a:pt x="3948849" y="800157"/>
                    <a:pt x="3943914" y="805092"/>
                  </a:cubicBezTo>
                  <a:cubicBezTo>
                    <a:pt x="3938978" y="810027"/>
                    <a:pt x="3932285" y="812800"/>
                    <a:pt x="3925305" y="812800"/>
                  </a:cubicBezTo>
                  <a:lnTo>
                    <a:pt x="26316" y="812800"/>
                  </a:lnTo>
                  <a:cubicBezTo>
                    <a:pt x="19336" y="812800"/>
                    <a:pt x="12643" y="810027"/>
                    <a:pt x="7708" y="805092"/>
                  </a:cubicBezTo>
                  <a:cubicBezTo>
                    <a:pt x="2773" y="800157"/>
                    <a:pt x="0" y="793464"/>
                    <a:pt x="0" y="786484"/>
                  </a:cubicBezTo>
                  <a:lnTo>
                    <a:pt x="0" y="26316"/>
                  </a:lnTo>
                  <a:cubicBezTo>
                    <a:pt x="0" y="19336"/>
                    <a:pt x="2773" y="12643"/>
                    <a:pt x="7708" y="7708"/>
                  </a:cubicBezTo>
                  <a:cubicBezTo>
                    <a:pt x="12643" y="2773"/>
                    <a:pt x="19336" y="0"/>
                    <a:pt x="26316" y="0"/>
                  </a:cubicBezTo>
                  <a:close/>
                </a:path>
              </a:pathLst>
            </a:custGeom>
            <a:solidFill>
              <a:srgbClr val="DBD0C4"/>
            </a:solidFill>
          </p:spPr>
        </p:sp>
        <p:sp>
          <p:nvSpPr>
            <p:cNvPr id="8" name="TextBox 8"/>
            <p:cNvSpPr txBox="1"/>
            <p:nvPr/>
          </p:nvSpPr>
          <p:spPr>
            <a:xfrm>
              <a:off x="0" y="-76200"/>
              <a:ext cx="3951621" cy="889000"/>
            </a:xfrm>
            <a:prstGeom prst="rect">
              <a:avLst/>
            </a:prstGeom>
          </p:spPr>
          <p:txBody>
            <a:bodyPr lIns="50800" tIns="50800" rIns="50800" bIns="50800" rtlCol="0" anchor="ctr"/>
            <a:lstStyle/>
            <a:p>
              <a:pPr algn="ctr">
                <a:lnSpc>
                  <a:spcPts val="3900"/>
                </a:lnSpc>
              </a:pPr>
              <a:endParaRPr>
                <a:latin typeface="Tahoma" panose="020B0604030504040204" pitchFamily="34" charset="0"/>
                <a:ea typeface="Tahoma" panose="020B0604030504040204" pitchFamily="34" charset="0"/>
                <a:cs typeface="Tahoma" panose="020B0604030504040204" pitchFamily="34" charset="0"/>
              </a:endParaRPr>
            </a:p>
          </p:txBody>
        </p:sp>
      </p:grpSp>
      <p:sp>
        <p:nvSpPr>
          <p:cNvPr id="9" name="TextBox 9"/>
          <p:cNvSpPr txBox="1"/>
          <p:nvPr/>
        </p:nvSpPr>
        <p:spPr>
          <a:xfrm>
            <a:off x="1814140" y="1535895"/>
            <a:ext cx="14659721" cy="6467475"/>
          </a:xfrm>
          <a:prstGeom prst="rect">
            <a:avLst/>
          </a:prstGeom>
        </p:spPr>
        <p:txBody>
          <a:bodyPr lIns="0" tIns="0" rIns="0" bIns="0" rtlCol="0" anchor="t">
            <a:spAutoFit/>
          </a:bodyPr>
          <a:lstStyle/>
          <a:p>
            <a:pPr algn="l">
              <a:lnSpc>
                <a:spcPts val="4349"/>
              </a:lnSpc>
            </a:pPr>
            <a:r>
              <a:rPr lang="en-US" sz="2899"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1 . Quy hoạch động</a:t>
            </a:r>
          </a:p>
          <a:p>
            <a:pPr algn="l">
              <a:lnSpc>
                <a:spcPts val="3900"/>
              </a:lnSpc>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p>
          <a:p>
            <a:pPr algn="l">
              <a:lnSpc>
                <a:spcPts val="3900"/>
              </a:lnSpc>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1.5.Ưu và nhược điểm của quy hoạch động:</a:t>
            </a:r>
          </a:p>
          <a:p>
            <a:pPr algn="l">
              <a:lnSpc>
                <a:spcPts val="3900"/>
              </a:lnSpc>
            </a:pPr>
            <a:endPar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endParaRPr>
          </a:p>
          <a:p>
            <a:pPr marL="561341" lvl="1" indent="-280670" algn="l">
              <a:lnSpc>
                <a:spcPts val="3900"/>
              </a:lnSpc>
              <a:buFont typeface="Arial"/>
              <a:buChar char="•"/>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Ưu điểm :</a:t>
            </a:r>
          </a:p>
          <a:p>
            <a:pPr marL="1122681" lvl="2" indent="-374227" algn="l">
              <a:lnSpc>
                <a:spcPts val="3900"/>
              </a:lnSpc>
              <a:buFont typeface="Arial"/>
              <a:buChar char="⚬"/>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Giảm thời gian tính toán</a:t>
            </a:r>
          </a:p>
          <a:p>
            <a:pPr marL="1122681" lvl="2" indent="-374227" algn="l">
              <a:lnSpc>
                <a:spcPts val="3900"/>
              </a:lnSpc>
              <a:buFont typeface="Arial"/>
              <a:buChar char="⚬"/>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Giải quyết được các bài toán phức tạp</a:t>
            </a:r>
          </a:p>
          <a:p>
            <a:pPr marL="1122681" lvl="2" indent="-374227" algn="l">
              <a:lnSpc>
                <a:spcPts val="3900"/>
              </a:lnSpc>
              <a:buFont typeface="Arial"/>
              <a:buChar char="⚬"/>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Tránh được các tính toán lặp lại không cần thiết</a:t>
            </a:r>
          </a:p>
          <a:p>
            <a:pPr marL="1122681" lvl="2" indent="-374227" algn="l">
              <a:lnSpc>
                <a:spcPts val="3900"/>
              </a:lnSpc>
              <a:buFont typeface="Arial"/>
              <a:buChar char="⚬"/>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Độ chính xác cao</a:t>
            </a: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p:txBody>
      </p:sp>
      <p:sp>
        <p:nvSpPr>
          <p:cNvPr id="10" name="Freeform 10"/>
          <p:cNvSpPr/>
          <p:nvPr/>
        </p:nvSpPr>
        <p:spPr>
          <a:xfrm>
            <a:off x="14877745" y="5320671"/>
            <a:ext cx="1401604" cy="2057400"/>
          </a:xfrm>
          <a:custGeom>
            <a:avLst/>
            <a:gdLst/>
            <a:ahLst/>
            <a:cxnLst/>
            <a:rect l="l" t="t" r="r" b="b"/>
            <a:pathLst>
              <a:path w="1401604" h="2057400">
                <a:moveTo>
                  <a:pt x="0" y="0"/>
                </a:moveTo>
                <a:lnTo>
                  <a:pt x="1401604" y="0"/>
                </a:lnTo>
                <a:lnTo>
                  <a:pt x="1401604"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7233276"/>
            <a:chOff x="0" y="0"/>
            <a:chExt cx="5490351" cy="2446812"/>
          </a:xfrm>
        </p:grpSpPr>
        <p:sp>
          <p:nvSpPr>
            <p:cNvPr id="3" name="Freeform 3"/>
            <p:cNvSpPr/>
            <p:nvPr/>
          </p:nvSpPr>
          <p:spPr>
            <a:xfrm>
              <a:off x="0" y="0"/>
              <a:ext cx="5490351" cy="2446812"/>
            </a:xfrm>
            <a:custGeom>
              <a:avLst/>
              <a:gdLst/>
              <a:ahLst/>
              <a:cxnLst/>
              <a:rect l="l" t="t" r="r" b="b"/>
              <a:pathLst>
                <a:path w="5490351" h="2446812">
                  <a:moveTo>
                    <a:pt x="5365891" y="2446812"/>
                  </a:moveTo>
                  <a:lnTo>
                    <a:pt x="124460" y="2446812"/>
                  </a:lnTo>
                  <a:cubicBezTo>
                    <a:pt x="55880" y="2446812"/>
                    <a:pt x="0" y="2390932"/>
                    <a:pt x="0" y="2322352"/>
                  </a:cubicBezTo>
                  <a:lnTo>
                    <a:pt x="0" y="124460"/>
                  </a:lnTo>
                  <a:cubicBezTo>
                    <a:pt x="0" y="55880"/>
                    <a:pt x="55880" y="0"/>
                    <a:pt x="124460" y="0"/>
                  </a:cubicBezTo>
                  <a:lnTo>
                    <a:pt x="5365891" y="0"/>
                  </a:lnTo>
                  <a:cubicBezTo>
                    <a:pt x="5434471" y="0"/>
                    <a:pt x="5490351" y="55880"/>
                    <a:pt x="5490351" y="124460"/>
                  </a:cubicBezTo>
                  <a:lnTo>
                    <a:pt x="5490351" y="2322352"/>
                  </a:lnTo>
                  <a:cubicBezTo>
                    <a:pt x="5490351" y="2390932"/>
                    <a:pt x="5434471" y="2446812"/>
                    <a:pt x="5365891" y="2446812"/>
                  </a:cubicBezTo>
                  <a:close/>
                </a:path>
              </a:pathLst>
            </a:custGeom>
            <a:solidFill>
              <a:srgbClr val="F4EDE8"/>
            </a:solidFill>
          </p:spPr>
        </p:sp>
      </p:grpSp>
      <p:sp>
        <p:nvSpPr>
          <p:cNvPr id="4" name="AutoShape 4"/>
          <p:cNvSpPr/>
          <p:nvPr/>
        </p:nvSpPr>
        <p:spPr>
          <a:xfrm>
            <a:off x="0" y="9053177"/>
            <a:ext cx="18288000" cy="0"/>
          </a:xfrm>
          <a:prstGeom prst="line">
            <a:avLst/>
          </a:prstGeom>
          <a:ln w="9525" cap="flat">
            <a:solidFill>
              <a:srgbClr val="000000">
                <a:alpha val="29804"/>
              </a:srgbClr>
            </a:solidFill>
            <a:prstDash val="solid"/>
            <a:headEnd type="none" w="sm" len="sm"/>
            <a:tailEnd type="none" w="sm" len="sm"/>
          </a:ln>
        </p:spPr>
      </p:sp>
      <p:sp>
        <p:nvSpPr>
          <p:cNvPr id="5" name="AutoShape 5"/>
          <p:cNvSpPr/>
          <p:nvPr/>
        </p:nvSpPr>
        <p:spPr>
          <a:xfrm rot="5400000">
            <a:off x="8557467" y="9671892"/>
            <a:ext cx="1220692" cy="0"/>
          </a:xfrm>
          <a:prstGeom prst="line">
            <a:avLst/>
          </a:prstGeom>
          <a:ln w="9525" cap="flat">
            <a:solidFill>
              <a:srgbClr val="000000">
                <a:alpha val="29804"/>
              </a:srgbClr>
            </a:solidFill>
            <a:prstDash val="solid"/>
            <a:headEnd type="none" w="sm" len="sm"/>
            <a:tailEnd type="none" w="sm" len="sm"/>
          </a:ln>
        </p:spPr>
      </p:sp>
      <p:grpSp>
        <p:nvGrpSpPr>
          <p:cNvPr id="6" name="Group 6"/>
          <p:cNvGrpSpPr/>
          <p:nvPr/>
        </p:nvGrpSpPr>
        <p:grpSpPr>
          <a:xfrm>
            <a:off x="2219478" y="3460566"/>
            <a:ext cx="13514098" cy="3086100"/>
            <a:chOff x="0" y="0"/>
            <a:chExt cx="3559268" cy="812800"/>
          </a:xfrm>
        </p:grpSpPr>
        <p:sp>
          <p:nvSpPr>
            <p:cNvPr id="7" name="Freeform 7"/>
            <p:cNvSpPr/>
            <p:nvPr/>
          </p:nvSpPr>
          <p:spPr>
            <a:xfrm>
              <a:off x="0" y="0"/>
              <a:ext cx="3559268" cy="812800"/>
            </a:xfrm>
            <a:custGeom>
              <a:avLst/>
              <a:gdLst/>
              <a:ahLst/>
              <a:cxnLst/>
              <a:rect l="l" t="t" r="r" b="b"/>
              <a:pathLst>
                <a:path w="3559268" h="812800">
                  <a:moveTo>
                    <a:pt x="29217" y="0"/>
                  </a:moveTo>
                  <a:lnTo>
                    <a:pt x="3530052" y="0"/>
                  </a:lnTo>
                  <a:cubicBezTo>
                    <a:pt x="3537800" y="0"/>
                    <a:pt x="3545232" y="3078"/>
                    <a:pt x="3550711" y="8557"/>
                  </a:cubicBezTo>
                  <a:cubicBezTo>
                    <a:pt x="3556190" y="14037"/>
                    <a:pt x="3559268" y="21468"/>
                    <a:pt x="3559268" y="29217"/>
                  </a:cubicBezTo>
                  <a:lnTo>
                    <a:pt x="3559268" y="783583"/>
                  </a:lnTo>
                  <a:cubicBezTo>
                    <a:pt x="3559268" y="799719"/>
                    <a:pt x="3546188" y="812800"/>
                    <a:pt x="3530052" y="812800"/>
                  </a:cubicBezTo>
                  <a:lnTo>
                    <a:pt x="29217" y="812800"/>
                  </a:lnTo>
                  <a:cubicBezTo>
                    <a:pt x="13081" y="812800"/>
                    <a:pt x="0" y="799719"/>
                    <a:pt x="0" y="783583"/>
                  </a:cubicBezTo>
                  <a:lnTo>
                    <a:pt x="0" y="29217"/>
                  </a:lnTo>
                  <a:cubicBezTo>
                    <a:pt x="0" y="13081"/>
                    <a:pt x="13081" y="0"/>
                    <a:pt x="29217" y="0"/>
                  </a:cubicBezTo>
                  <a:close/>
                </a:path>
              </a:pathLst>
            </a:custGeom>
            <a:solidFill>
              <a:srgbClr val="DBD0C4"/>
            </a:solidFill>
          </p:spPr>
        </p:sp>
        <p:sp>
          <p:nvSpPr>
            <p:cNvPr id="8" name="TextBox 8"/>
            <p:cNvSpPr txBox="1"/>
            <p:nvPr/>
          </p:nvSpPr>
          <p:spPr>
            <a:xfrm>
              <a:off x="0" y="-76200"/>
              <a:ext cx="3559268" cy="889000"/>
            </a:xfrm>
            <a:prstGeom prst="rect">
              <a:avLst/>
            </a:prstGeom>
          </p:spPr>
          <p:txBody>
            <a:bodyPr lIns="50800" tIns="50800" rIns="50800" bIns="50800" rtlCol="0" anchor="ctr"/>
            <a:lstStyle/>
            <a:p>
              <a:pPr algn="ctr">
                <a:lnSpc>
                  <a:spcPts val="3900"/>
                </a:lnSpc>
              </a:pPr>
              <a:endParaRPr>
                <a:latin typeface="Tahoma" panose="020B0604030504040204" pitchFamily="34" charset="0"/>
                <a:ea typeface="Tahoma" panose="020B0604030504040204" pitchFamily="34" charset="0"/>
                <a:cs typeface="Tahoma" panose="020B0604030504040204" pitchFamily="34" charset="0"/>
              </a:endParaRPr>
            </a:p>
          </p:txBody>
        </p:sp>
      </p:grpSp>
      <p:sp>
        <p:nvSpPr>
          <p:cNvPr id="9" name="TextBox 9"/>
          <p:cNvSpPr txBox="1"/>
          <p:nvPr/>
        </p:nvSpPr>
        <p:spPr>
          <a:xfrm>
            <a:off x="2219478" y="1727016"/>
            <a:ext cx="14659721" cy="6467475"/>
          </a:xfrm>
          <a:prstGeom prst="rect">
            <a:avLst/>
          </a:prstGeom>
        </p:spPr>
        <p:txBody>
          <a:bodyPr lIns="0" tIns="0" rIns="0" bIns="0" rtlCol="0" anchor="t">
            <a:spAutoFit/>
          </a:bodyPr>
          <a:lstStyle/>
          <a:p>
            <a:pPr algn="l">
              <a:lnSpc>
                <a:spcPts val="4349"/>
              </a:lnSpc>
            </a:pPr>
            <a:r>
              <a:rPr lang="en-US" sz="2899"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1 . Quy hoạch động</a:t>
            </a:r>
          </a:p>
          <a:p>
            <a:pPr algn="l">
              <a:lnSpc>
                <a:spcPts val="3900"/>
              </a:lnSpc>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p>
          <a:p>
            <a:pPr algn="l">
              <a:lnSpc>
                <a:spcPts val="3900"/>
              </a:lnSpc>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  </a:t>
            </a:r>
            <a:r>
              <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rPr>
              <a:t>1.5.Ưu và nhược điểm của quy hoạch động:</a:t>
            </a:r>
          </a:p>
          <a:p>
            <a:pPr algn="l">
              <a:lnSpc>
                <a:spcPts val="3900"/>
              </a:lnSpc>
            </a:pPr>
            <a:endParaRPr lang="en-US" sz="2600" b="1">
              <a:solidFill>
                <a:srgbClr val="000000"/>
              </a:solidFill>
              <a:latin typeface="Tahoma" panose="020B0604030504040204" pitchFamily="34" charset="0"/>
              <a:ea typeface="Tahoma" panose="020B0604030504040204" pitchFamily="34" charset="0"/>
              <a:cs typeface="Tahoma" panose="020B0604030504040204" pitchFamily="34" charset="0"/>
              <a:sym typeface="Nourd Bold"/>
            </a:endParaRPr>
          </a:p>
          <a:p>
            <a:pPr marL="561341" lvl="1" indent="-280670" algn="l">
              <a:lnSpc>
                <a:spcPts val="3900"/>
              </a:lnSpc>
              <a:buFont typeface="Arial"/>
              <a:buChar char="•"/>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Nhược điểm :</a:t>
            </a:r>
          </a:p>
          <a:p>
            <a:pPr marL="1122681" lvl="2" indent="-374227" algn="l">
              <a:lnSpc>
                <a:spcPts val="3900"/>
              </a:lnSpc>
              <a:buFont typeface="Arial"/>
              <a:buChar char="⚬"/>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Tốn bộ nhớ</a:t>
            </a:r>
          </a:p>
          <a:p>
            <a:pPr marL="1122681" lvl="2" indent="-374227" algn="l">
              <a:lnSpc>
                <a:spcPts val="3900"/>
              </a:lnSpc>
              <a:buFont typeface="Arial"/>
              <a:buChar char="⚬"/>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Phức tạp trong việc triển khai</a:t>
            </a:r>
          </a:p>
          <a:p>
            <a:pPr marL="1122681" lvl="2" indent="-374227" algn="l">
              <a:lnSpc>
                <a:spcPts val="3900"/>
              </a:lnSpc>
              <a:buFont typeface="Arial"/>
              <a:buChar char="⚬"/>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Không phải lúc nào cũng khả thi</a:t>
            </a:r>
          </a:p>
          <a:p>
            <a:pPr marL="1122681" lvl="2" indent="-374227" algn="l">
              <a:lnSpc>
                <a:spcPts val="3900"/>
              </a:lnSpc>
              <a:buFont typeface="Arial"/>
              <a:buChar char="⚬"/>
            </a:pPr>
            <a:r>
              <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rPr>
              <a:t>Tiêu tốn thời gian cho việc lưu trữ và truy xuất</a:t>
            </a: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a:p>
            <a:pPr algn="l">
              <a:lnSpc>
                <a:spcPts val="3900"/>
              </a:lnSpc>
            </a:pPr>
            <a:endParaRPr lang="en-US" sz="2600">
              <a:solidFill>
                <a:srgbClr val="000000"/>
              </a:solidFill>
              <a:latin typeface="Tahoma" panose="020B0604030504040204" pitchFamily="34" charset="0"/>
              <a:ea typeface="Tahoma" panose="020B0604030504040204" pitchFamily="34" charset="0"/>
              <a:cs typeface="Tahoma" panose="020B0604030504040204" pitchFamily="34" charset="0"/>
              <a:sym typeface="Nourd Light"/>
            </a:endParaRPr>
          </a:p>
        </p:txBody>
      </p:sp>
      <p:sp>
        <p:nvSpPr>
          <p:cNvPr id="10" name="Freeform 10"/>
          <p:cNvSpPr/>
          <p:nvPr/>
        </p:nvSpPr>
        <p:spPr>
          <a:xfrm>
            <a:off x="14686063" y="5430838"/>
            <a:ext cx="877071" cy="1559238"/>
          </a:xfrm>
          <a:custGeom>
            <a:avLst/>
            <a:gdLst/>
            <a:ahLst/>
            <a:cxnLst/>
            <a:rect l="l" t="t" r="r" b="b"/>
            <a:pathLst>
              <a:path w="877071" h="1559238">
                <a:moveTo>
                  <a:pt x="0" y="0"/>
                </a:moveTo>
                <a:lnTo>
                  <a:pt x="877072" y="0"/>
                </a:lnTo>
                <a:lnTo>
                  <a:pt x="877072" y="1559238"/>
                </a:lnTo>
                <a:lnTo>
                  <a:pt x="0" y="15592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1901</Words>
  <Application>Microsoft Office PowerPoint</Application>
  <PresentationFormat>Custom</PresentationFormat>
  <Paragraphs>165</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Tahoma</vt:lpstr>
      <vt:lpstr>Nourd Light</vt:lpstr>
      <vt:lpstr>Public Sans</vt:lpstr>
      <vt:lpstr>Klein Bold</vt:lpstr>
      <vt:lpstr>Klein</vt:lpstr>
      <vt:lpstr>Nourd Bold</vt:lpstr>
      <vt:lpstr>Nourd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Mảng các phần tử chung dài nhất của hai mảng</dc:title>
  <cp:lastModifiedBy>Administrator</cp:lastModifiedBy>
  <cp:revision>6</cp:revision>
  <dcterms:created xsi:type="dcterms:W3CDTF">2006-08-16T00:00:00Z</dcterms:created>
  <dcterms:modified xsi:type="dcterms:W3CDTF">2024-10-02T16:06:19Z</dcterms:modified>
  <dc:identifier>DAGSbWX8Vw4</dc:identifier>
</cp:coreProperties>
</file>

<file path=docProps/thumbnail.jpeg>
</file>